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690" r:id="rId3"/>
  </p:sldMasterIdLst>
  <p:notesMasterIdLst>
    <p:notesMasterId r:id="rId26"/>
  </p:notesMasterIdLst>
  <p:sldIdLst>
    <p:sldId id="308" r:id="rId4"/>
    <p:sldId id="349" r:id="rId5"/>
    <p:sldId id="291" r:id="rId6"/>
    <p:sldId id="640" r:id="rId7"/>
    <p:sldId id="1731" r:id="rId8"/>
    <p:sldId id="1732" r:id="rId9"/>
    <p:sldId id="1733" r:id="rId10"/>
    <p:sldId id="1734" r:id="rId11"/>
    <p:sldId id="1744" r:id="rId12"/>
    <p:sldId id="1745" r:id="rId13"/>
    <p:sldId id="1743" r:id="rId14"/>
    <p:sldId id="1748" r:id="rId15"/>
    <p:sldId id="1736" r:id="rId16"/>
    <p:sldId id="1737" r:id="rId17"/>
    <p:sldId id="1742" r:id="rId18"/>
    <p:sldId id="1741" r:id="rId19"/>
    <p:sldId id="1738" r:id="rId20"/>
    <p:sldId id="1749" r:id="rId21"/>
    <p:sldId id="1746" r:id="rId22"/>
    <p:sldId id="1739" r:id="rId23"/>
    <p:sldId id="1747" r:id="rId24"/>
    <p:sldId id="174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349"/>
            <p14:sldId id="291"/>
            <p14:sldId id="640"/>
            <p14:sldId id="1731"/>
            <p14:sldId id="1732"/>
            <p14:sldId id="1733"/>
            <p14:sldId id="1734"/>
            <p14:sldId id="1744"/>
            <p14:sldId id="1745"/>
            <p14:sldId id="1743"/>
            <p14:sldId id="1748"/>
            <p14:sldId id="1736"/>
            <p14:sldId id="1737"/>
            <p14:sldId id="1742"/>
            <p14:sldId id="1741"/>
            <p14:sldId id="1738"/>
            <p14:sldId id="1749"/>
            <p14:sldId id="1746"/>
            <p14:sldId id="1739"/>
            <p14:sldId id="1747"/>
            <p14:sldId id="17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7" autoAdjust="0"/>
    <p:restoredTop sz="94842" autoAdjust="0"/>
  </p:normalViewPr>
  <p:slideViewPr>
    <p:cSldViewPr snapToGrid="0">
      <p:cViewPr varScale="1">
        <p:scale>
          <a:sx n="81" d="100"/>
          <a:sy n="81" d="100"/>
        </p:scale>
        <p:origin x="228" y="84"/>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371266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3897203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1110761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2637959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2825467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440669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&lt;</a:t>
            </a:r>
            <a:r>
              <a:rPr lang="zh-CN" altLang="en-US" dirty="0"/>
              <a:t>大数据平台定义</a:t>
            </a:r>
            <a:r>
              <a:rPr lang="en-US" altLang="zh-CN" dirty="0"/>
              <a:t>&gt;&lt;</a:t>
            </a:r>
            <a:r>
              <a:rPr lang="zh-CN" altLang="en-US" dirty="0"/>
              <a:t>舆情定义</a:t>
            </a:r>
            <a:r>
              <a:rPr lang="en-US" altLang="zh-CN" dirty="0"/>
              <a:t>&gt;</a:t>
            </a:r>
            <a:r>
              <a:rPr lang="zh-CN" altLang="en-US" dirty="0"/>
              <a:t>，</a:t>
            </a:r>
            <a:endParaRPr lang="en-US" altLang="zh-CN" dirty="0"/>
          </a:p>
          <a:p>
            <a:pPr algn="l"/>
            <a:r>
              <a:rPr lang="zh-CN" altLang="en-US" b="0" i="0" dirty="0">
                <a:solidFill>
                  <a:srgbClr val="121212"/>
                </a:solidFill>
                <a:effectLst/>
                <a:latin typeface="-apple-system"/>
              </a:rPr>
              <a:t>互联网</a:t>
            </a:r>
            <a:r>
              <a:rPr lang="en-US" altLang="zh-CN" b="0" i="0" dirty="0">
                <a:solidFill>
                  <a:srgbClr val="121212"/>
                </a:solidFill>
                <a:effectLst/>
                <a:latin typeface="-apple-system"/>
              </a:rPr>
              <a:t>+</a:t>
            </a:r>
            <a:r>
              <a:rPr lang="zh-CN" altLang="en-US" b="0" i="0" dirty="0">
                <a:solidFill>
                  <a:srgbClr val="121212"/>
                </a:solidFill>
                <a:effectLst/>
                <a:latin typeface="-apple-system"/>
              </a:rPr>
              <a:t>时代的来临，移动互联网技术的快速发展，并且在各个领域中应用，为其他行业的发展提供了技术支持。随时随地发布新闻、了解咨询、关注国计民生以及发表个人观点和看法成为新常态。</a:t>
            </a:r>
          </a:p>
          <a:p>
            <a:pPr algn="l"/>
            <a:r>
              <a:rPr lang="zh-CN" altLang="en-US" b="0" i="0" dirty="0">
                <a:solidFill>
                  <a:srgbClr val="121212"/>
                </a:solidFill>
                <a:effectLst/>
                <a:latin typeface="-apple-system"/>
              </a:rPr>
              <a:t>舆情的发生、发展、演化及传播等特点发生着翻天覆地的变化，与之相应的舆情监测、分析和决策方法日益成为公司部门关注的焦点。利用信息技术、舆情监测等方面理念、理论及方法对网络舆情的演化发展进行了大量研究，提出面向大数据的网络舆情监测：发现舆情主题，分析情感倾向，设计主题，传播趋势</a:t>
            </a:r>
            <a:r>
              <a:rPr lang="en-US" altLang="zh-CN" b="0" i="0" dirty="0">
                <a:solidFill>
                  <a:srgbClr val="121212"/>
                </a:solidFill>
                <a:effectLst/>
                <a:latin typeface="-apple-system"/>
              </a:rPr>
              <a:t>;</a:t>
            </a:r>
            <a:r>
              <a:rPr lang="zh-CN" altLang="en-US" b="0" i="0" dirty="0">
                <a:solidFill>
                  <a:srgbClr val="121212"/>
                </a:solidFill>
                <a:effectLst/>
                <a:latin typeface="-apple-system"/>
              </a:rPr>
              <a:t>采用数据挖掘技术在事前、事中和事后分三个阶段对舆情进行分析，对其风险进行评价，预测其发展趋势，及时提出预警。</a:t>
            </a:r>
            <a:endParaRPr lang="en-US" altLang="zh-CN" dirty="0"/>
          </a:p>
          <a:p>
            <a:r>
              <a:rPr lang="zh-CN" altLang="en-US" dirty="0"/>
              <a:t>大数据的出现和大数据平台的发展，为舆情的收集、分析和展示开拓了新空间、赋予了新的能力。</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目前基于大数据、人工智能等技术，舆情监控正逐渐构建技术闭环，</a:t>
            </a:r>
            <a:r>
              <a:rPr lang="zh-CN" altLang="en-US" b="0" i="0" dirty="0">
                <a:solidFill>
                  <a:srgbClr val="121212"/>
                </a:solidFill>
                <a:effectLst/>
                <a:latin typeface="-apple-system"/>
              </a:rPr>
              <a:t>以数据流将舆情的处理分为三个部分，舆情监测，舆情分析和舆情决策。 </a:t>
            </a:r>
            <a:r>
              <a:rPr lang="en-US" altLang="zh-CN" b="0" i="0" dirty="0">
                <a:solidFill>
                  <a:srgbClr val="121212"/>
                </a:solidFill>
                <a:effectLst/>
                <a:latin typeface="-apple-system"/>
              </a:rPr>
              <a:t>&lt;</a:t>
            </a:r>
            <a:r>
              <a:rPr lang="zh-CN" altLang="en-US" b="0" i="0" dirty="0">
                <a:solidFill>
                  <a:srgbClr val="121212"/>
                </a:solidFill>
                <a:effectLst/>
                <a:latin typeface="-apple-system"/>
              </a:rPr>
              <a:t>舆情分析的内容</a:t>
            </a:r>
            <a:r>
              <a:rPr lang="en-US" altLang="zh-CN" b="0" i="0" dirty="0">
                <a:solidFill>
                  <a:srgbClr val="121212"/>
                </a:solidFill>
                <a:effectLst/>
                <a:latin typeface="-apple-system"/>
              </a:rPr>
              <a:t>&gt; </a:t>
            </a:r>
            <a:r>
              <a:rPr lang="zh-CN" altLang="en-US" b="0" i="0" dirty="0">
                <a:solidFill>
                  <a:srgbClr val="121212"/>
                </a:solidFill>
                <a:effectLst/>
                <a:latin typeface="-apple-system"/>
              </a:rPr>
              <a:t>热词分析又包括高频词云、词语情感倾向分析等内容。我们希望侧重其中的热词分析构建大数据平台，收集数据，并进行分析和展示。</a:t>
            </a:r>
            <a:r>
              <a:rPr lang="en-US" altLang="zh-CN" b="0" i="0" dirty="0">
                <a:solidFill>
                  <a:srgbClr val="121212"/>
                </a:solidFill>
                <a:effectLst/>
                <a:latin typeface="-apple-system"/>
              </a:rPr>
              <a:t>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数据采集，采集开源数据集的中文新闻语料数据作为大数据分析的基础数据</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数据处理，实现数据采集端的数据预处理流程，将原始语料进行数据清洗并进行中文分词</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数据储存，将预处理的数据上传至</a:t>
            </a:r>
            <a:r>
              <a:rPr lang="en-US" altLang="zh-CN" sz="1800" kern="100" dirty="0">
                <a:effectLst/>
                <a:latin typeface="Times New Roman" panose="02020603050405020304" pitchFamily="18" charset="0"/>
                <a:ea typeface="宋体" panose="02010600030101010101" pitchFamily="2" charset="-122"/>
              </a:rPr>
              <a:t>HDFS</a:t>
            </a:r>
            <a:r>
              <a:rPr lang="zh-CN" altLang="zh-CN" sz="1800" kern="100" dirty="0">
                <a:effectLst/>
                <a:latin typeface="Times New Roman" panose="02020603050405020304" pitchFamily="18" charset="0"/>
                <a:ea typeface="宋体" panose="02010600030101010101" pitchFamily="2" charset="-122"/>
              </a:rPr>
              <a:t>，用于大数据计算</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计算，设计算法使用</a:t>
            </a:r>
            <a:r>
              <a:rPr lang="en-US" altLang="zh-CN" sz="1800" kern="100" dirty="0">
                <a:effectLst/>
                <a:latin typeface="Times New Roman" panose="02020603050405020304" pitchFamily="18" charset="0"/>
                <a:ea typeface="宋体" panose="02010600030101010101" pitchFamily="2" charset="-122"/>
              </a:rPr>
              <a:t>Hadoop-</a:t>
            </a:r>
            <a:r>
              <a:rPr lang="en-US" altLang="zh-CN" sz="1800" kern="100" dirty="0" err="1">
                <a:effectLst/>
                <a:latin typeface="Times New Roman" panose="02020603050405020304" pitchFamily="18" charset="0"/>
                <a:ea typeface="宋体" panose="02010600030101010101" pitchFamily="2" charset="-122"/>
              </a:rPr>
              <a:t>Mapreduce</a:t>
            </a:r>
            <a:r>
              <a:rPr lang="zh-CN" altLang="zh-CN" sz="1800" kern="100" dirty="0">
                <a:effectLst/>
                <a:latin typeface="Times New Roman" panose="02020603050405020304" pitchFamily="18" charset="0"/>
                <a:ea typeface="宋体" panose="02010600030101010101" pitchFamily="2" charset="-122"/>
              </a:rPr>
              <a:t>计算架构完成词频统计和排序工作</a:t>
            </a:r>
          </a:p>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分析与展示，将词频统计结果导入到</a:t>
            </a:r>
            <a:r>
              <a:rPr lang="en-US" altLang="zh-CN" sz="1800" kern="100" dirty="0">
                <a:effectLst/>
                <a:latin typeface="Times New Roman" panose="02020603050405020304" pitchFamily="18" charset="0"/>
                <a:ea typeface="宋体" panose="02010600030101010101" pitchFamily="2" charset="-122"/>
              </a:rPr>
              <a:t>Hive</a:t>
            </a:r>
            <a:r>
              <a:rPr lang="zh-CN" altLang="zh-CN" sz="1800" kern="100">
                <a:effectLst/>
                <a:latin typeface="Times New Roman" panose="02020603050405020304" pitchFamily="18" charset="0"/>
                <a:ea typeface="宋体" panose="02010600030101010101" pitchFamily="2" charset="-122"/>
              </a:rPr>
              <a:t>中，并设计前端页面进行展示。</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593442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4.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1.xml"/><Relationship Id="rId5" Type="http://schemas.openxmlformats.org/officeDocument/2006/relationships/slideLayout" Target="../slideLayouts/slideLayout8.xml"/><Relationship Id="rId4" Type="http://schemas.openxmlformats.org/officeDocument/2006/relationships/tags" Target="../tags/tag5.xml"/><Relationship Id="rId9" Type="http://schemas.openxmlformats.org/officeDocument/2006/relationships/image" Target="../media/image16.bin"/></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123.249.6.46:987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0" y="0"/>
            <a:ext cx="12192000" cy="3357217"/>
          </a:xfrm>
          <a:prstGeom prst="rect">
            <a:avLst/>
          </a:prstGeom>
        </p:spPr>
      </p:pic>
      <p:sp>
        <p:nvSpPr>
          <p:cNvPr id="10" name="矩形 9"/>
          <p:cNvSpPr/>
          <p:nvPr/>
        </p:nvSpPr>
        <p:spPr>
          <a:xfrm>
            <a:off x="0" y="-3991"/>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矩形 75"/>
          <p:cNvSpPr/>
          <p:nvPr/>
        </p:nvSpPr>
        <p:spPr>
          <a:xfrm>
            <a:off x="1290320" y="4273545"/>
            <a:ext cx="9611360" cy="707886"/>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基于大数据平台的舆情热词分析</a:t>
            </a:r>
          </a:p>
        </p:txBody>
      </p:sp>
      <p:sp>
        <p:nvSpPr>
          <p:cNvPr id="78" name="文本框 77"/>
          <p:cNvSpPr txBox="1"/>
          <p:nvPr/>
        </p:nvSpPr>
        <p:spPr>
          <a:xfrm>
            <a:off x="4267193" y="5313955"/>
            <a:ext cx="3656013" cy="369332"/>
          </a:xfrm>
          <a:prstGeom prst="rect">
            <a:avLst/>
          </a:prstGeom>
          <a:noFill/>
        </p:spPr>
        <p:txBody>
          <a:bodyPr wrap="square" rtlCol="0">
            <a:spAutoFit/>
          </a:bodyPr>
          <a:lstStyle/>
          <a:p>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小组成员：陈子豪</a:t>
            </a:r>
            <a:r>
              <a:rPr lang="en-US" altLang="zh-CN"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李龙  孙辉泽 </a:t>
            </a:r>
          </a:p>
        </p:txBody>
      </p:sp>
      <p:grpSp>
        <p:nvGrpSpPr>
          <p:cNvPr id="48" name="组合 47"/>
          <p:cNvGrpSpPr/>
          <p:nvPr/>
        </p:nvGrpSpPr>
        <p:grpSpPr>
          <a:xfrm>
            <a:off x="539327" y="329882"/>
            <a:ext cx="1512002" cy="444892"/>
            <a:chOff x="9556201" y="498129"/>
            <a:chExt cx="1993881" cy="586680"/>
          </a:xfrm>
        </p:grpSpPr>
        <p:grpSp>
          <p:nvGrpSpPr>
            <p:cNvPr id="49" name="组合 48"/>
            <p:cNvGrpSpPr/>
            <p:nvPr userDrawn="1"/>
          </p:nvGrpSpPr>
          <p:grpSpPr>
            <a:xfrm>
              <a:off x="10239376" y="968937"/>
              <a:ext cx="1307697" cy="96254"/>
              <a:chOff x="4616246" y="3878362"/>
              <a:chExt cx="5571416" cy="410087"/>
            </a:xfrm>
            <a:solidFill>
              <a:schemeClr val="tx1">
                <a:alpha val="80000"/>
              </a:schemeClr>
            </a:solidFill>
          </p:grpSpPr>
          <p:sp>
            <p:nvSpPr>
              <p:cNvPr id="9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组合 49"/>
            <p:cNvGrpSpPr/>
            <p:nvPr userDrawn="1"/>
          </p:nvGrpSpPr>
          <p:grpSpPr>
            <a:xfrm>
              <a:off x="10237120" y="539555"/>
              <a:ext cx="1312962" cy="375239"/>
              <a:chOff x="4606634" y="2048989"/>
              <a:chExt cx="5593843" cy="1598699"/>
            </a:xfrm>
            <a:solidFill>
              <a:schemeClr val="accent1">
                <a:alpha val="80000"/>
              </a:schemeClr>
            </a:solidFill>
          </p:grpSpPr>
          <p:sp>
            <p:nvSpPr>
              <p:cNvPr id="75"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组合 50"/>
            <p:cNvGrpSpPr/>
            <p:nvPr userDrawn="1"/>
          </p:nvGrpSpPr>
          <p:grpSpPr>
            <a:xfrm>
              <a:off x="9556201" y="498129"/>
              <a:ext cx="588050" cy="586680"/>
              <a:chOff x="2105799" y="20055838"/>
              <a:chExt cx="6748090" cy="6732363"/>
            </a:xfrm>
            <a:solidFill>
              <a:schemeClr val="accent1">
                <a:alpha val="80000"/>
              </a:schemeClr>
            </a:solidFill>
          </p:grpSpPr>
          <p:sp>
            <p:nvSpPr>
              <p:cNvPr id="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08" name="椭圆 107"/>
          <p:cNvSpPr/>
          <p:nvPr/>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9" name="组合 108"/>
          <p:cNvGrpSpPr/>
          <p:nvPr/>
        </p:nvGrpSpPr>
        <p:grpSpPr>
          <a:xfrm>
            <a:off x="5410200" y="2670375"/>
            <a:ext cx="1371600" cy="1368402"/>
            <a:chOff x="2105799" y="20055838"/>
            <a:chExt cx="6748090" cy="6732363"/>
          </a:xfrm>
          <a:solidFill>
            <a:schemeClr val="accent1">
              <a:alpha val="80000"/>
            </a:schemeClr>
          </a:solidFill>
        </p:grpSpPr>
        <p:sp>
          <p:nvSpPr>
            <p:cNvPr id="110"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04</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环境搭建</a:t>
            </a:r>
          </a:p>
        </p:txBody>
      </p:sp>
    </p:spTree>
    <p:extLst>
      <p:ext uri="{BB962C8B-B14F-4D97-AF65-F5344CB8AC3E}">
        <p14:creationId xmlns:p14="http://schemas.microsoft.com/office/powerpoint/2010/main" val="259917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3    </a:t>
            </a:r>
            <a:r>
              <a:rPr lang="zh-CN" altLang="en-US" dirty="0">
                <a:sym typeface="Arial" panose="020B0604020202020204" pitchFamily="34" charset="0"/>
              </a:rPr>
              <a:t>架构设计</a:t>
            </a:r>
          </a:p>
        </p:txBody>
      </p:sp>
      <p:pic>
        <p:nvPicPr>
          <p:cNvPr id="17" name="Picture 4" descr="云服务器 – 华普云">
            <a:extLst>
              <a:ext uri="{FF2B5EF4-FFF2-40B4-BE49-F238E27FC236}">
                <a16:creationId xmlns:a16="http://schemas.microsoft.com/office/drawing/2014/main" id="{B228F799-B9E6-8B0D-7B31-50933A26F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 y="2600325"/>
            <a:ext cx="148590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cker图标,svn图标,图标(第6页)_大山谷图库">
            <a:extLst>
              <a:ext uri="{FF2B5EF4-FFF2-40B4-BE49-F238E27FC236}">
                <a16:creationId xmlns:a16="http://schemas.microsoft.com/office/drawing/2014/main" id="{BCA7A7B8-2F3F-9279-382C-FBBCD41ACE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4650" y="2857961"/>
            <a:ext cx="1485900" cy="97062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直接连接符 26">
            <a:extLst>
              <a:ext uri="{FF2B5EF4-FFF2-40B4-BE49-F238E27FC236}">
                <a16:creationId xmlns:a16="http://schemas.microsoft.com/office/drawing/2014/main" id="{748ECAD0-0C4A-106D-119D-78577955B7F8}"/>
              </a:ext>
            </a:extLst>
          </p:cNvPr>
          <p:cNvCxnSpPr>
            <a:stCxn id="17" idx="3"/>
            <a:endCxn id="1030" idx="1"/>
          </p:cNvCxnSpPr>
          <p:nvPr/>
        </p:nvCxnSpPr>
        <p:spPr>
          <a:xfrm>
            <a:off x="2209800" y="3343275"/>
            <a:ext cx="704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CB620D0C-DDED-585E-0DD7-2B0DA1FAB598}"/>
              </a:ext>
            </a:extLst>
          </p:cNvPr>
          <p:cNvGrpSpPr/>
          <p:nvPr/>
        </p:nvGrpSpPr>
        <p:grpSpPr>
          <a:xfrm>
            <a:off x="5057777" y="1185862"/>
            <a:ext cx="1847850" cy="4314825"/>
            <a:chOff x="5086350" y="1276350"/>
            <a:chExt cx="1847850" cy="4314825"/>
          </a:xfrm>
        </p:grpSpPr>
        <p:sp>
          <p:nvSpPr>
            <p:cNvPr id="37" name="矩形: 圆角 36">
              <a:extLst>
                <a:ext uri="{FF2B5EF4-FFF2-40B4-BE49-F238E27FC236}">
                  <a16:creationId xmlns:a16="http://schemas.microsoft.com/office/drawing/2014/main" id="{54E19403-6BC9-AFCD-EB59-3683B53BAAFA}"/>
                </a:ext>
              </a:extLst>
            </p:cNvPr>
            <p:cNvSpPr/>
            <p:nvPr/>
          </p:nvSpPr>
          <p:spPr>
            <a:xfrm>
              <a:off x="5086350" y="1276350"/>
              <a:ext cx="1847850" cy="4314825"/>
            </a:xfrm>
            <a:prstGeom prst="roundRect">
              <a:avLst/>
            </a:prstGeom>
            <a:solidFill>
              <a:schemeClr val="bg1"/>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085A30B0-AC23-A33D-D2D1-2C0F7C844FD3}"/>
                </a:ext>
              </a:extLst>
            </p:cNvPr>
            <p:cNvPicPr>
              <a:picLocks noChangeAspect="1"/>
            </p:cNvPicPr>
            <p:nvPr/>
          </p:nvPicPr>
          <p:blipFill>
            <a:blip r:embed="rId9"/>
            <a:stretch>
              <a:fillRect/>
            </a:stretch>
          </p:blipFill>
          <p:spPr>
            <a:xfrm>
              <a:off x="5480780" y="1524000"/>
              <a:ext cx="925640" cy="1076325"/>
            </a:xfrm>
            <a:prstGeom prst="rect">
              <a:avLst/>
            </a:prstGeom>
            <a:ln w="38100">
              <a:noFill/>
            </a:ln>
          </p:spPr>
        </p:pic>
        <p:pic>
          <p:nvPicPr>
            <p:cNvPr id="29" name="图片 28">
              <a:extLst>
                <a:ext uri="{FF2B5EF4-FFF2-40B4-BE49-F238E27FC236}">
                  <a16:creationId xmlns:a16="http://schemas.microsoft.com/office/drawing/2014/main" id="{070C0C6E-8156-55CF-2E60-8CFAA6C9C43D}"/>
                </a:ext>
              </a:extLst>
            </p:cNvPr>
            <p:cNvPicPr>
              <a:picLocks noChangeAspect="1"/>
            </p:cNvPicPr>
            <p:nvPr/>
          </p:nvPicPr>
          <p:blipFill>
            <a:blip r:embed="rId9"/>
            <a:stretch>
              <a:fillRect/>
            </a:stretch>
          </p:blipFill>
          <p:spPr>
            <a:xfrm>
              <a:off x="5514975" y="2905125"/>
              <a:ext cx="925640" cy="1076325"/>
            </a:xfrm>
            <a:prstGeom prst="rect">
              <a:avLst/>
            </a:prstGeom>
            <a:ln w="38100">
              <a:noFill/>
            </a:ln>
          </p:spPr>
        </p:pic>
        <p:pic>
          <p:nvPicPr>
            <p:cNvPr id="34" name="图片 33">
              <a:extLst>
                <a:ext uri="{FF2B5EF4-FFF2-40B4-BE49-F238E27FC236}">
                  <a16:creationId xmlns:a16="http://schemas.microsoft.com/office/drawing/2014/main" id="{7D702F14-0177-D83A-546B-65D078B39E82}"/>
                </a:ext>
              </a:extLst>
            </p:cNvPr>
            <p:cNvPicPr>
              <a:picLocks noChangeAspect="1"/>
            </p:cNvPicPr>
            <p:nvPr/>
          </p:nvPicPr>
          <p:blipFill>
            <a:blip r:embed="rId9"/>
            <a:stretch>
              <a:fillRect/>
            </a:stretch>
          </p:blipFill>
          <p:spPr>
            <a:xfrm>
              <a:off x="5539645" y="4286250"/>
              <a:ext cx="925640" cy="1076325"/>
            </a:xfrm>
            <a:prstGeom prst="rect">
              <a:avLst/>
            </a:prstGeom>
            <a:ln w="38100">
              <a:noFill/>
            </a:ln>
          </p:spPr>
        </p:pic>
      </p:grpSp>
      <p:cxnSp>
        <p:nvCxnSpPr>
          <p:cNvPr id="43" name="直接连接符 42">
            <a:extLst>
              <a:ext uri="{FF2B5EF4-FFF2-40B4-BE49-F238E27FC236}">
                <a16:creationId xmlns:a16="http://schemas.microsoft.com/office/drawing/2014/main" id="{AD1CA250-D631-860D-D5FF-1D9A9787D405}"/>
              </a:ext>
            </a:extLst>
          </p:cNvPr>
          <p:cNvCxnSpPr>
            <a:stCxn id="1030" idx="3"/>
            <a:endCxn id="37" idx="1"/>
          </p:cNvCxnSpPr>
          <p:nvPr/>
        </p:nvCxnSpPr>
        <p:spPr>
          <a:xfrm>
            <a:off x="4400550" y="3343275"/>
            <a:ext cx="6572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A5111476-891F-EFE5-89FD-89299C6C8B36}"/>
              </a:ext>
            </a:extLst>
          </p:cNvPr>
          <p:cNvSpPr/>
          <p:nvPr/>
        </p:nvSpPr>
        <p:spPr>
          <a:xfrm>
            <a:off x="7368447" y="1343025"/>
            <a:ext cx="4076700" cy="4010025"/>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A888D8A-DEEB-DD3C-97A3-450323599464}"/>
              </a:ext>
            </a:extLst>
          </p:cNvPr>
          <p:cNvSpPr txBox="1"/>
          <p:nvPr/>
        </p:nvSpPr>
        <p:spPr>
          <a:xfrm>
            <a:off x="861556" y="4333814"/>
            <a:ext cx="1210588"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云服务器</a:t>
            </a:r>
          </a:p>
        </p:txBody>
      </p:sp>
      <p:sp>
        <p:nvSpPr>
          <p:cNvPr id="53" name="文本框 52">
            <a:extLst>
              <a:ext uri="{FF2B5EF4-FFF2-40B4-BE49-F238E27FC236}">
                <a16:creationId xmlns:a16="http://schemas.microsoft.com/office/drawing/2014/main" id="{B0B279C2-CCF4-0AEF-53FD-4CE0460D6F75}"/>
              </a:ext>
            </a:extLst>
          </p:cNvPr>
          <p:cNvSpPr txBox="1"/>
          <p:nvPr/>
        </p:nvSpPr>
        <p:spPr>
          <a:xfrm>
            <a:off x="2914650" y="4333814"/>
            <a:ext cx="1510350"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Docker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容器</a:t>
            </a:r>
          </a:p>
        </p:txBody>
      </p:sp>
      <p:sp>
        <p:nvSpPr>
          <p:cNvPr id="54" name="文本框 53">
            <a:extLst>
              <a:ext uri="{FF2B5EF4-FFF2-40B4-BE49-F238E27FC236}">
                <a16:creationId xmlns:a16="http://schemas.microsoft.com/office/drawing/2014/main" id="{595AF507-E275-2258-B330-01D21F71F15B}"/>
              </a:ext>
            </a:extLst>
          </p:cNvPr>
          <p:cNvSpPr txBox="1"/>
          <p:nvPr/>
        </p:nvSpPr>
        <p:spPr>
          <a:xfrm>
            <a:off x="4915927" y="5705384"/>
            <a:ext cx="2066592"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虚拟</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hadoop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节点</a:t>
            </a:r>
          </a:p>
        </p:txBody>
      </p:sp>
      <p:cxnSp>
        <p:nvCxnSpPr>
          <p:cNvPr id="56" name="直接连接符 55">
            <a:extLst>
              <a:ext uri="{FF2B5EF4-FFF2-40B4-BE49-F238E27FC236}">
                <a16:creationId xmlns:a16="http://schemas.microsoft.com/office/drawing/2014/main" id="{416E06D8-A255-FF13-0687-ED52AD0123C3}"/>
              </a:ext>
            </a:extLst>
          </p:cNvPr>
          <p:cNvCxnSpPr>
            <a:cxnSpLocks/>
            <a:stCxn id="37" idx="3"/>
            <a:endCxn id="47" idx="1"/>
          </p:cNvCxnSpPr>
          <p:nvPr/>
        </p:nvCxnSpPr>
        <p:spPr>
          <a:xfrm>
            <a:off x="6905627" y="3343275"/>
            <a:ext cx="462820" cy="47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矩形: 圆角 5">
            <a:extLst>
              <a:ext uri="{FF2B5EF4-FFF2-40B4-BE49-F238E27FC236}">
                <a16:creationId xmlns:a16="http://schemas.microsoft.com/office/drawing/2014/main" id="{C3D38450-921D-501A-B2E7-EBD36C08D7EC}"/>
              </a:ext>
            </a:extLst>
          </p:cNvPr>
          <p:cNvSpPr/>
          <p:nvPr>
            <p:custDataLst>
              <p:tags r:id="rId1"/>
            </p:custDataLst>
          </p:nvPr>
        </p:nvSpPr>
        <p:spPr>
          <a:xfrm>
            <a:off x="7686526" y="1906606"/>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Sqoop</a:t>
            </a:r>
          </a:p>
        </p:txBody>
      </p:sp>
      <p:sp>
        <p:nvSpPr>
          <p:cNvPr id="58" name="矩形: 圆角 57">
            <a:extLst>
              <a:ext uri="{FF2B5EF4-FFF2-40B4-BE49-F238E27FC236}">
                <a16:creationId xmlns:a16="http://schemas.microsoft.com/office/drawing/2014/main" id="{B8657FE2-E85E-470F-81E5-BA6132BF2EE2}"/>
              </a:ext>
            </a:extLst>
          </p:cNvPr>
          <p:cNvSpPr/>
          <p:nvPr/>
        </p:nvSpPr>
        <p:spPr>
          <a:xfrm>
            <a:off x="7686526" y="2657966"/>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HDFS</a:t>
            </a:r>
            <a:endParaRPr lang="zh-CN" altLang="en-US" dirty="0"/>
          </a:p>
        </p:txBody>
      </p:sp>
      <p:sp>
        <p:nvSpPr>
          <p:cNvPr id="59" name="矩形: 圆角 58">
            <a:extLst>
              <a:ext uri="{FF2B5EF4-FFF2-40B4-BE49-F238E27FC236}">
                <a16:creationId xmlns:a16="http://schemas.microsoft.com/office/drawing/2014/main" id="{760F41F3-A9C4-63E0-E3BB-ACC1E81583E8}"/>
              </a:ext>
            </a:extLst>
          </p:cNvPr>
          <p:cNvSpPr/>
          <p:nvPr/>
        </p:nvSpPr>
        <p:spPr>
          <a:xfrm>
            <a:off x="7717384" y="3432585"/>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MapReduce</a:t>
            </a:r>
            <a:endParaRPr lang="zh-CN" altLang="en-US" dirty="0"/>
          </a:p>
        </p:txBody>
      </p:sp>
      <p:sp>
        <p:nvSpPr>
          <p:cNvPr id="60" name="矩形: 圆角 59">
            <a:extLst>
              <a:ext uri="{FF2B5EF4-FFF2-40B4-BE49-F238E27FC236}">
                <a16:creationId xmlns:a16="http://schemas.microsoft.com/office/drawing/2014/main" id="{6D607249-578E-DD3A-2047-871B26570D6E}"/>
              </a:ext>
            </a:extLst>
          </p:cNvPr>
          <p:cNvSpPr/>
          <p:nvPr/>
        </p:nvSpPr>
        <p:spPr>
          <a:xfrm>
            <a:off x="7686526" y="4183945"/>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Hive</a:t>
            </a:r>
            <a:endParaRPr lang="zh-CN" altLang="en-US" dirty="0"/>
          </a:p>
        </p:txBody>
      </p:sp>
      <p:sp>
        <p:nvSpPr>
          <p:cNvPr id="61" name="矩形: 圆角 5">
            <a:extLst>
              <a:ext uri="{FF2B5EF4-FFF2-40B4-BE49-F238E27FC236}">
                <a16:creationId xmlns:a16="http://schemas.microsoft.com/office/drawing/2014/main" id="{95F919D8-D1EC-FAD1-FB5E-376E209A730F}"/>
              </a:ext>
            </a:extLst>
          </p:cNvPr>
          <p:cNvSpPr/>
          <p:nvPr>
            <p:custDataLst>
              <p:tags r:id="rId2"/>
            </p:custDataLst>
          </p:nvPr>
        </p:nvSpPr>
        <p:spPr>
          <a:xfrm>
            <a:off x="9531037" y="1894976"/>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Hue</a:t>
            </a:r>
          </a:p>
        </p:txBody>
      </p:sp>
      <p:sp>
        <p:nvSpPr>
          <p:cNvPr id="62" name="矩形: 圆角 5">
            <a:extLst>
              <a:ext uri="{FF2B5EF4-FFF2-40B4-BE49-F238E27FC236}">
                <a16:creationId xmlns:a16="http://schemas.microsoft.com/office/drawing/2014/main" id="{FD72512F-7FEB-8719-C7F4-75DE812ED4FD}"/>
              </a:ext>
            </a:extLst>
          </p:cNvPr>
          <p:cNvSpPr/>
          <p:nvPr>
            <p:custDataLst>
              <p:tags r:id="rId3"/>
            </p:custDataLst>
          </p:nvPr>
        </p:nvSpPr>
        <p:spPr>
          <a:xfrm>
            <a:off x="9531037" y="2657966"/>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HBase</a:t>
            </a:r>
          </a:p>
        </p:txBody>
      </p:sp>
      <p:sp>
        <p:nvSpPr>
          <p:cNvPr id="63" name="矩形: 圆角 5">
            <a:extLst>
              <a:ext uri="{FF2B5EF4-FFF2-40B4-BE49-F238E27FC236}">
                <a16:creationId xmlns:a16="http://schemas.microsoft.com/office/drawing/2014/main" id="{E00B6002-36FA-4589-1D27-93A1C68E1560}"/>
              </a:ext>
            </a:extLst>
          </p:cNvPr>
          <p:cNvSpPr/>
          <p:nvPr>
            <p:custDataLst>
              <p:tags r:id="rId4"/>
            </p:custDataLst>
          </p:nvPr>
        </p:nvSpPr>
        <p:spPr>
          <a:xfrm>
            <a:off x="9531037" y="3420956"/>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YARN</a:t>
            </a:r>
          </a:p>
        </p:txBody>
      </p:sp>
      <p:sp>
        <p:nvSpPr>
          <p:cNvPr id="64" name="矩形: 圆角 63">
            <a:extLst>
              <a:ext uri="{FF2B5EF4-FFF2-40B4-BE49-F238E27FC236}">
                <a16:creationId xmlns:a16="http://schemas.microsoft.com/office/drawing/2014/main" id="{CF8D5CC6-54D5-B298-1FFC-CBC15A10C56C}"/>
              </a:ext>
            </a:extLst>
          </p:cNvPr>
          <p:cNvSpPr/>
          <p:nvPr/>
        </p:nvSpPr>
        <p:spPr>
          <a:xfrm>
            <a:off x="9531037" y="4164434"/>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SuperSet</a:t>
            </a:r>
            <a:endParaRPr lang="zh-CN" altLang="en-US" dirty="0"/>
          </a:p>
        </p:txBody>
      </p:sp>
      <p:sp>
        <p:nvSpPr>
          <p:cNvPr id="67" name="文本框 66">
            <a:extLst>
              <a:ext uri="{FF2B5EF4-FFF2-40B4-BE49-F238E27FC236}">
                <a16:creationId xmlns:a16="http://schemas.microsoft.com/office/drawing/2014/main" id="{D3CD5B27-2AB7-5AEC-66BC-B4193F727F08}"/>
              </a:ext>
            </a:extLst>
          </p:cNvPr>
          <p:cNvSpPr txBox="1"/>
          <p:nvPr/>
        </p:nvSpPr>
        <p:spPr>
          <a:xfrm>
            <a:off x="8801506" y="5705384"/>
            <a:ext cx="1210588"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计算服务</a:t>
            </a:r>
          </a:p>
        </p:txBody>
      </p:sp>
      <p:sp>
        <p:nvSpPr>
          <p:cNvPr id="68" name="文本框 67">
            <a:extLst>
              <a:ext uri="{FF2B5EF4-FFF2-40B4-BE49-F238E27FC236}">
                <a16:creationId xmlns:a16="http://schemas.microsoft.com/office/drawing/2014/main" id="{1B6A1874-26FF-44E7-FCBC-E08611EE60D0}"/>
              </a:ext>
            </a:extLst>
          </p:cNvPr>
          <p:cNvSpPr txBox="1"/>
          <p:nvPr/>
        </p:nvSpPr>
        <p:spPr>
          <a:xfrm>
            <a:off x="656374" y="1033402"/>
            <a:ext cx="1620957" cy="523220"/>
          </a:xfrm>
          <a:prstGeom prst="rect">
            <a:avLst/>
          </a:prstGeom>
          <a:noFill/>
        </p:spPr>
        <p:txBody>
          <a:bodyPr wrap="none" rtlCol="0">
            <a:spAutoFit/>
          </a:bodyPr>
          <a:lstStyle/>
          <a:p>
            <a:pPr algn="ctr"/>
            <a:r>
              <a:rPr lang="zh-CN" altLang="en-US" sz="2800" b="1" dirty="0">
                <a:latin typeface="Arial" panose="020B0604020202020204" pitchFamily="34" charset="0"/>
                <a:ea typeface="微软雅黑" panose="020B0503020204020204" pitchFamily="34" charset="-122"/>
                <a:cs typeface="+mn-ea"/>
                <a:sym typeface="Arial" panose="020B0604020202020204" pitchFamily="34" charset="0"/>
              </a:rPr>
              <a:t>计算架构</a:t>
            </a:r>
          </a:p>
        </p:txBody>
      </p:sp>
    </p:spTree>
    <p:extLst>
      <p:ext uri="{BB962C8B-B14F-4D97-AF65-F5344CB8AC3E}">
        <p14:creationId xmlns:p14="http://schemas.microsoft.com/office/powerpoint/2010/main" val="256014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Arial" panose="020B0604020202020204" pitchFamily="34" charset="0"/>
              </a:rPr>
              <a:t>3    </a:t>
            </a:r>
            <a:r>
              <a:rPr lang="zh-CN" altLang="en-US" dirty="0">
                <a:sym typeface="Arial" panose="020B0604020202020204" pitchFamily="34" charset="0"/>
              </a:rPr>
              <a:t>架构设计</a:t>
            </a:r>
          </a:p>
        </p:txBody>
      </p:sp>
      <p:pic>
        <p:nvPicPr>
          <p:cNvPr id="28" name="图片 27">
            <a:extLst>
              <a:ext uri="{FF2B5EF4-FFF2-40B4-BE49-F238E27FC236}">
                <a16:creationId xmlns:a16="http://schemas.microsoft.com/office/drawing/2014/main" id="{A4E36E2D-D082-4EA9-AA96-1B2874BF7648}"/>
              </a:ext>
            </a:extLst>
          </p:cNvPr>
          <p:cNvPicPr/>
          <p:nvPr/>
        </p:nvPicPr>
        <p:blipFill>
          <a:blip r:embed="rId3"/>
          <a:stretch>
            <a:fillRect/>
          </a:stretch>
        </p:blipFill>
        <p:spPr>
          <a:xfrm>
            <a:off x="644793" y="1264246"/>
            <a:ext cx="4900984" cy="1193946"/>
          </a:xfrm>
          <a:prstGeom prst="rect">
            <a:avLst/>
          </a:prstGeom>
        </p:spPr>
      </p:pic>
      <p:sp>
        <p:nvSpPr>
          <p:cNvPr id="30" name="文本框 29">
            <a:extLst>
              <a:ext uri="{FF2B5EF4-FFF2-40B4-BE49-F238E27FC236}">
                <a16:creationId xmlns:a16="http://schemas.microsoft.com/office/drawing/2014/main" id="{321D271A-CAAF-42E4-BBBB-3BB1708A9C2E}"/>
              </a:ext>
            </a:extLst>
          </p:cNvPr>
          <p:cNvSpPr txBox="1"/>
          <p:nvPr/>
        </p:nvSpPr>
        <p:spPr>
          <a:xfrm>
            <a:off x="723424" y="2507408"/>
            <a:ext cx="4646221" cy="707886"/>
          </a:xfrm>
          <a:prstGeom prst="rect">
            <a:avLst/>
          </a:prstGeom>
          <a:noFill/>
        </p:spPr>
        <p:txBody>
          <a:bodyPr wrap="square">
            <a:spAutoFit/>
          </a:bodyPr>
          <a:lstStyle/>
          <a:p>
            <a:pPr algn="ctr"/>
            <a:r>
              <a:rPr lang="zh-CN" altLang="zh-CN" sz="2000" dirty="0">
                <a:latin typeface="Arial" panose="020B0604020202020204" pitchFamily="34" charset="0"/>
                <a:ea typeface="微软雅黑" panose="020B0503020204020204" pitchFamily="34" charset="-122"/>
                <a:cs typeface="+mn-ea"/>
              </a:rPr>
              <a:t>云服务器配置</a:t>
            </a:r>
            <a:r>
              <a:rPr lang="zh-CN" altLang="en-US" sz="2000" dirty="0">
                <a:latin typeface="Arial" panose="020B0604020202020204" pitchFamily="34" charset="0"/>
                <a:ea typeface="微软雅黑" panose="020B0503020204020204" pitchFamily="34" charset="-122"/>
                <a:cs typeface="+mn-ea"/>
              </a:rPr>
              <a:t>：</a:t>
            </a:r>
            <a:r>
              <a:rPr lang="en-US" altLang="zh-CN" sz="2000" dirty="0">
                <a:latin typeface="Arial" panose="020B0604020202020204" pitchFamily="34" charset="0"/>
                <a:ea typeface="微软雅黑" panose="020B0503020204020204" pitchFamily="34" charset="-122"/>
                <a:cs typeface="+mn-ea"/>
              </a:rPr>
              <a:t> 2</a:t>
            </a:r>
            <a:r>
              <a:rPr lang="zh-CN" altLang="en-US" sz="2000" dirty="0">
                <a:latin typeface="Arial" panose="020B0604020202020204" pitchFamily="34" charset="0"/>
                <a:ea typeface="微软雅黑" panose="020B0503020204020204" pitchFamily="34" charset="-122"/>
                <a:cs typeface="+mn-ea"/>
              </a:rPr>
              <a:t>核 </a:t>
            </a:r>
            <a:r>
              <a:rPr lang="en-US" altLang="zh-CN" sz="2000" dirty="0">
                <a:latin typeface="Arial" panose="020B0604020202020204" pitchFamily="34" charset="0"/>
                <a:ea typeface="微软雅黑" panose="020B0503020204020204" pitchFamily="34" charset="-122"/>
                <a:cs typeface="+mn-ea"/>
              </a:rPr>
              <a:t>4GB</a:t>
            </a:r>
            <a:r>
              <a:rPr lang="zh-CN" altLang="en-US" sz="2000" dirty="0">
                <a:latin typeface="Arial" panose="020B0604020202020204" pitchFamily="34" charset="0"/>
                <a:ea typeface="微软雅黑" panose="020B0503020204020204" pitchFamily="34" charset="-122"/>
                <a:cs typeface="+mn-ea"/>
              </a:rPr>
              <a:t>内存 </a:t>
            </a:r>
            <a:r>
              <a:rPr lang="en-US" altLang="zh-CN" sz="2000" dirty="0">
                <a:latin typeface="Arial" panose="020B0604020202020204" pitchFamily="34" charset="0"/>
                <a:ea typeface="微软雅黑" panose="020B0503020204020204" pitchFamily="34" charset="-122"/>
                <a:cs typeface="+mn-ea"/>
              </a:rPr>
              <a:t>2Mb</a:t>
            </a:r>
            <a:r>
              <a:rPr lang="zh-CN" altLang="en-US" sz="2000" dirty="0">
                <a:latin typeface="Arial" panose="020B0604020202020204" pitchFamily="34" charset="0"/>
                <a:ea typeface="微软雅黑" panose="020B0503020204020204" pitchFamily="34" charset="-122"/>
                <a:cs typeface="+mn-ea"/>
              </a:rPr>
              <a:t>带宽 操作系统：</a:t>
            </a:r>
            <a:r>
              <a:rPr lang="en-US" altLang="zh-CN" sz="2000" dirty="0">
                <a:latin typeface="Arial" panose="020B0604020202020204" pitchFamily="34" charset="0"/>
                <a:ea typeface="微软雅黑" panose="020B0503020204020204" pitchFamily="34" charset="-122"/>
                <a:cs typeface="+mn-ea"/>
              </a:rPr>
              <a:t>CentOS 7.9 64bit</a:t>
            </a:r>
            <a:endParaRPr lang="zh-CN" altLang="en-US" sz="2000" dirty="0">
              <a:latin typeface="Arial" panose="020B0604020202020204" pitchFamily="34" charset="0"/>
              <a:ea typeface="微软雅黑" panose="020B0503020204020204" pitchFamily="34" charset="-122"/>
              <a:cs typeface="+mn-ea"/>
            </a:endParaRPr>
          </a:p>
        </p:txBody>
      </p:sp>
      <p:pic>
        <p:nvPicPr>
          <p:cNvPr id="5" name="图片 4">
            <a:extLst>
              <a:ext uri="{FF2B5EF4-FFF2-40B4-BE49-F238E27FC236}">
                <a16:creationId xmlns:a16="http://schemas.microsoft.com/office/drawing/2014/main" id="{4646EE0B-ED3E-4EBF-B63D-509274276971}"/>
              </a:ext>
            </a:extLst>
          </p:cNvPr>
          <p:cNvPicPr>
            <a:picLocks noChangeAspect="1"/>
          </p:cNvPicPr>
          <p:nvPr/>
        </p:nvPicPr>
        <p:blipFill>
          <a:blip r:embed="rId4"/>
          <a:stretch>
            <a:fillRect/>
          </a:stretch>
        </p:blipFill>
        <p:spPr>
          <a:xfrm>
            <a:off x="1350795" y="3215294"/>
            <a:ext cx="2808619" cy="2682672"/>
          </a:xfrm>
          <a:prstGeom prst="rect">
            <a:avLst/>
          </a:prstGeom>
        </p:spPr>
      </p:pic>
      <p:sp>
        <p:nvSpPr>
          <p:cNvPr id="32" name="文本框 31">
            <a:extLst>
              <a:ext uri="{FF2B5EF4-FFF2-40B4-BE49-F238E27FC236}">
                <a16:creationId xmlns:a16="http://schemas.microsoft.com/office/drawing/2014/main" id="{5AD178BF-DA19-4D85-AC91-00EF9F7E6BB0}"/>
              </a:ext>
            </a:extLst>
          </p:cNvPr>
          <p:cNvSpPr txBox="1"/>
          <p:nvPr/>
        </p:nvSpPr>
        <p:spPr>
          <a:xfrm>
            <a:off x="325117" y="5897966"/>
            <a:ext cx="4646221" cy="400110"/>
          </a:xfrm>
          <a:prstGeom prst="rect">
            <a:avLst/>
          </a:prstGeom>
          <a:noFill/>
        </p:spPr>
        <p:txBody>
          <a:bodyPr wrap="square">
            <a:spAutoFit/>
          </a:bodyPr>
          <a:lstStyle/>
          <a:p>
            <a:pPr algn="ctr"/>
            <a:r>
              <a:rPr lang="en-US" altLang="zh-CN" sz="2000" dirty="0">
                <a:latin typeface="Arial" panose="020B0604020202020204" pitchFamily="34" charset="0"/>
                <a:ea typeface="微软雅黑" panose="020B0503020204020204" pitchFamily="34" charset="-122"/>
                <a:cs typeface="+mn-ea"/>
              </a:rPr>
              <a:t>Docker</a:t>
            </a:r>
            <a:r>
              <a:rPr lang="zh-CN" altLang="en-US" sz="2000" dirty="0">
                <a:latin typeface="Arial" panose="020B0604020202020204" pitchFamily="34" charset="0"/>
                <a:ea typeface="微软雅黑" panose="020B0503020204020204" pitchFamily="34" charset="-122"/>
                <a:cs typeface="+mn-ea"/>
              </a:rPr>
              <a:t>环境</a:t>
            </a:r>
          </a:p>
        </p:txBody>
      </p:sp>
      <p:grpSp>
        <p:nvGrpSpPr>
          <p:cNvPr id="33" name="画布 9">
            <a:extLst>
              <a:ext uri="{FF2B5EF4-FFF2-40B4-BE49-F238E27FC236}">
                <a16:creationId xmlns:a16="http://schemas.microsoft.com/office/drawing/2014/main" id="{506C9FB6-970A-4239-AAE9-73E5F8FA86B3}"/>
              </a:ext>
            </a:extLst>
          </p:cNvPr>
          <p:cNvGrpSpPr/>
          <p:nvPr/>
        </p:nvGrpSpPr>
        <p:grpSpPr>
          <a:xfrm>
            <a:off x="5997016" y="861087"/>
            <a:ext cx="5274310" cy="2882900"/>
            <a:chOff x="0" y="0"/>
            <a:chExt cx="5274310" cy="2882900"/>
          </a:xfrm>
        </p:grpSpPr>
        <p:sp>
          <p:nvSpPr>
            <p:cNvPr id="35" name="矩形 34">
              <a:extLst>
                <a:ext uri="{FF2B5EF4-FFF2-40B4-BE49-F238E27FC236}">
                  <a16:creationId xmlns:a16="http://schemas.microsoft.com/office/drawing/2014/main" id="{914F5A65-9564-4E64-AC2D-E280C44D1E03}"/>
                </a:ext>
              </a:extLst>
            </p:cNvPr>
            <p:cNvSpPr/>
            <p:nvPr/>
          </p:nvSpPr>
          <p:spPr>
            <a:xfrm>
              <a:off x="0" y="0"/>
              <a:ext cx="5274310" cy="2882900"/>
            </a:xfrm>
            <a:prstGeom prst="rect">
              <a:avLst/>
            </a:prstGeom>
            <a:solidFill>
              <a:prstClr val="white"/>
            </a:solidFill>
          </p:spPr>
        </p:sp>
        <p:sp>
          <p:nvSpPr>
            <p:cNvPr id="36" name="矩形: 圆角 35">
              <a:extLst>
                <a:ext uri="{FF2B5EF4-FFF2-40B4-BE49-F238E27FC236}">
                  <a16:creationId xmlns:a16="http://schemas.microsoft.com/office/drawing/2014/main" id="{411A7BED-53E9-4503-83F1-00AD0B053F43}"/>
                </a:ext>
              </a:extLst>
            </p:cNvPr>
            <p:cNvSpPr/>
            <p:nvPr/>
          </p:nvSpPr>
          <p:spPr>
            <a:xfrm>
              <a:off x="2000250" y="882650"/>
              <a:ext cx="1181100" cy="355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Docker</a:t>
              </a:r>
              <a:endParaRPr lang="zh-CN" sz="1100" kern="100">
                <a:effectLst/>
                <a:latin typeface="Times New Roman" panose="02020603050405020304" pitchFamily="18" charset="0"/>
                <a:ea typeface="宋体" panose="02010600030101010101" pitchFamily="2" charset="-122"/>
              </a:endParaRPr>
            </a:p>
          </p:txBody>
        </p:sp>
        <p:sp>
          <p:nvSpPr>
            <p:cNvPr id="38" name="矩形: 圆角 37">
              <a:extLst>
                <a:ext uri="{FF2B5EF4-FFF2-40B4-BE49-F238E27FC236}">
                  <a16:creationId xmlns:a16="http://schemas.microsoft.com/office/drawing/2014/main" id="{7C76590E-6770-40EB-ADDD-72904F166C2F}"/>
                </a:ext>
              </a:extLst>
            </p:cNvPr>
            <p:cNvSpPr/>
            <p:nvPr/>
          </p:nvSpPr>
          <p:spPr>
            <a:xfrm>
              <a:off x="230800" y="1373800"/>
              <a:ext cx="118110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NameNode</a:t>
              </a:r>
              <a:endParaRPr lang="zh-CN" sz="1100" kern="100">
                <a:effectLst/>
                <a:latin typeface="Times New Roman" panose="02020603050405020304" pitchFamily="18" charset="0"/>
                <a:ea typeface="宋体" panose="02010600030101010101" pitchFamily="2" charset="-122"/>
              </a:endParaRPr>
            </a:p>
          </p:txBody>
        </p:sp>
        <p:sp>
          <p:nvSpPr>
            <p:cNvPr id="39" name="矩形: 圆角 38">
              <a:extLst>
                <a:ext uri="{FF2B5EF4-FFF2-40B4-BE49-F238E27FC236}">
                  <a16:creationId xmlns:a16="http://schemas.microsoft.com/office/drawing/2014/main" id="{7830DBDD-DC9A-4112-938B-BFFB971DA2AC}"/>
                </a:ext>
              </a:extLst>
            </p:cNvPr>
            <p:cNvSpPr/>
            <p:nvPr/>
          </p:nvSpPr>
          <p:spPr>
            <a:xfrm rot="5400000">
              <a:off x="1538900" y="1926305"/>
              <a:ext cx="118110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DataNode1</a:t>
              </a:r>
              <a:endParaRPr lang="zh-CN" sz="1100" kern="100">
                <a:effectLst/>
                <a:latin typeface="Times New Roman" panose="02020603050405020304" pitchFamily="18" charset="0"/>
                <a:ea typeface="宋体" panose="02010600030101010101" pitchFamily="2" charset="-122"/>
              </a:endParaRPr>
            </a:p>
          </p:txBody>
        </p:sp>
        <p:sp>
          <p:nvSpPr>
            <p:cNvPr id="40" name="矩形: 圆角 39">
              <a:extLst>
                <a:ext uri="{FF2B5EF4-FFF2-40B4-BE49-F238E27FC236}">
                  <a16:creationId xmlns:a16="http://schemas.microsoft.com/office/drawing/2014/main" id="{21F0C5F4-535D-4DED-A0AA-9A873289825E}"/>
                </a:ext>
              </a:extLst>
            </p:cNvPr>
            <p:cNvSpPr/>
            <p:nvPr/>
          </p:nvSpPr>
          <p:spPr>
            <a:xfrm rot="5400000">
              <a:off x="2002450" y="1926317"/>
              <a:ext cx="118110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DataNode2</a:t>
              </a:r>
              <a:endParaRPr lang="zh-CN" sz="1100" kern="100">
                <a:effectLst/>
                <a:latin typeface="Times New Roman" panose="02020603050405020304" pitchFamily="18" charset="0"/>
                <a:ea typeface="宋体" panose="02010600030101010101" pitchFamily="2" charset="-122"/>
              </a:endParaRPr>
            </a:p>
          </p:txBody>
        </p:sp>
        <p:sp>
          <p:nvSpPr>
            <p:cNvPr id="41" name="矩形: 圆角 40">
              <a:extLst>
                <a:ext uri="{FF2B5EF4-FFF2-40B4-BE49-F238E27FC236}">
                  <a16:creationId xmlns:a16="http://schemas.microsoft.com/office/drawing/2014/main" id="{FFE1735D-634B-4334-BE2B-B6545AC95AC5}"/>
                </a:ext>
              </a:extLst>
            </p:cNvPr>
            <p:cNvSpPr/>
            <p:nvPr/>
          </p:nvSpPr>
          <p:spPr>
            <a:xfrm rot="5400000">
              <a:off x="2459650" y="1926316"/>
              <a:ext cx="118110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DataNode3</a:t>
              </a:r>
              <a:endParaRPr lang="zh-CN" sz="1100" kern="100">
                <a:effectLst/>
                <a:latin typeface="Times New Roman" panose="02020603050405020304" pitchFamily="18" charset="0"/>
                <a:ea typeface="宋体" panose="02010600030101010101" pitchFamily="2" charset="-122"/>
              </a:endParaRPr>
            </a:p>
          </p:txBody>
        </p:sp>
        <p:sp>
          <p:nvSpPr>
            <p:cNvPr id="42" name="矩形: 圆角 41">
              <a:extLst>
                <a:ext uri="{FF2B5EF4-FFF2-40B4-BE49-F238E27FC236}">
                  <a16:creationId xmlns:a16="http://schemas.microsoft.com/office/drawing/2014/main" id="{E53160CE-10BA-4A26-AD67-FDBC90C5631F}"/>
                </a:ext>
              </a:extLst>
            </p:cNvPr>
            <p:cNvSpPr/>
            <p:nvPr/>
          </p:nvSpPr>
          <p:spPr>
            <a:xfrm>
              <a:off x="815000" y="249850"/>
              <a:ext cx="134400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ResourceManager</a:t>
              </a:r>
              <a:endParaRPr lang="zh-CN" sz="1100" kern="100">
                <a:effectLst/>
                <a:latin typeface="Times New Roman" panose="02020603050405020304" pitchFamily="18" charset="0"/>
                <a:ea typeface="宋体" panose="02010600030101010101" pitchFamily="2" charset="-122"/>
              </a:endParaRPr>
            </a:p>
          </p:txBody>
        </p:sp>
        <p:sp>
          <p:nvSpPr>
            <p:cNvPr id="44" name="矩形: 圆角 43">
              <a:extLst>
                <a:ext uri="{FF2B5EF4-FFF2-40B4-BE49-F238E27FC236}">
                  <a16:creationId xmlns:a16="http://schemas.microsoft.com/office/drawing/2014/main" id="{76ACFD84-3660-467E-8A19-9B874C9AD5E6}"/>
                </a:ext>
              </a:extLst>
            </p:cNvPr>
            <p:cNvSpPr/>
            <p:nvPr/>
          </p:nvSpPr>
          <p:spPr>
            <a:xfrm>
              <a:off x="2981620" y="237150"/>
              <a:ext cx="134366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NodeManager</a:t>
              </a:r>
              <a:endParaRPr lang="zh-CN" sz="1100" kern="100">
                <a:effectLst/>
                <a:latin typeface="Times New Roman" panose="02020603050405020304" pitchFamily="18" charset="0"/>
                <a:ea typeface="宋体" panose="02010600030101010101" pitchFamily="2" charset="-122"/>
              </a:endParaRPr>
            </a:p>
          </p:txBody>
        </p:sp>
        <p:sp>
          <p:nvSpPr>
            <p:cNvPr id="45" name="矩形: 圆角 44">
              <a:extLst>
                <a:ext uri="{FF2B5EF4-FFF2-40B4-BE49-F238E27FC236}">
                  <a16:creationId xmlns:a16="http://schemas.microsoft.com/office/drawing/2014/main" id="{E8F0E45A-C2D0-43C0-A047-8CF084490B55}"/>
                </a:ext>
              </a:extLst>
            </p:cNvPr>
            <p:cNvSpPr/>
            <p:nvPr/>
          </p:nvSpPr>
          <p:spPr>
            <a:xfrm>
              <a:off x="3653450" y="1272200"/>
              <a:ext cx="1343660" cy="355600"/>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kern="100">
                  <a:effectLst/>
                  <a:latin typeface="Times New Roman" panose="02020603050405020304" pitchFamily="18" charset="0"/>
                  <a:ea typeface="宋体" panose="02010600030101010101" pitchFamily="2" charset="-122"/>
                </a:rPr>
                <a:t>HistoryManager</a:t>
              </a:r>
              <a:endParaRPr lang="zh-CN" sz="1100" kern="100">
                <a:effectLst/>
                <a:latin typeface="Times New Roman" panose="02020603050405020304" pitchFamily="18" charset="0"/>
                <a:ea typeface="宋体" panose="02010600030101010101" pitchFamily="2" charset="-122"/>
              </a:endParaRPr>
            </a:p>
          </p:txBody>
        </p:sp>
        <p:cxnSp>
          <p:nvCxnSpPr>
            <p:cNvPr id="48" name="直接连接符 47">
              <a:extLst>
                <a:ext uri="{FF2B5EF4-FFF2-40B4-BE49-F238E27FC236}">
                  <a16:creationId xmlns:a16="http://schemas.microsoft.com/office/drawing/2014/main" id="{93E6469D-30A9-45A2-ADA0-B20FCEBBC7FF}"/>
                </a:ext>
              </a:extLst>
            </p:cNvPr>
            <p:cNvCxnSpPr>
              <a:stCxn id="42" idx="2"/>
              <a:endCxn id="36" idx="0"/>
            </p:cNvCxnSpPr>
            <p:nvPr/>
          </p:nvCxnSpPr>
          <p:spPr>
            <a:xfrm>
              <a:off x="1487000" y="605450"/>
              <a:ext cx="1103800" cy="27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1BBFDF1-879D-4B62-9949-B24D282A1608}"/>
                </a:ext>
              </a:extLst>
            </p:cNvPr>
            <p:cNvCxnSpPr>
              <a:stCxn id="44" idx="2"/>
              <a:endCxn id="36" idx="0"/>
            </p:cNvCxnSpPr>
            <p:nvPr/>
          </p:nvCxnSpPr>
          <p:spPr>
            <a:xfrm flipH="1">
              <a:off x="2590800" y="592750"/>
              <a:ext cx="1062650" cy="289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587DACD-2D4B-4371-A328-F0104B5FAA94}"/>
                </a:ext>
              </a:extLst>
            </p:cNvPr>
            <p:cNvCxnSpPr>
              <a:stCxn id="40" idx="1"/>
              <a:endCxn id="36" idx="2"/>
            </p:cNvCxnSpPr>
            <p:nvPr/>
          </p:nvCxnSpPr>
          <p:spPr>
            <a:xfrm flipH="1" flipV="1">
              <a:off x="2590800" y="1238250"/>
              <a:ext cx="2200" cy="2753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C129793-AD6C-4B3E-8CE4-8E63C6E78B2B}"/>
                </a:ext>
              </a:extLst>
            </p:cNvPr>
            <p:cNvCxnSpPr>
              <a:stCxn id="41" idx="1"/>
              <a:endCxn id="36" idx="2"/>
            </p:cNvCxnSpPr>
            <p:nvPr/>
          </p:nvCxnSpPr>
          <p:spPr>
            <a:xfrm flipH="1" flipV="1">
              <a:off x="2590800" y="1238250"/>
              <a:ext cx="459400" cy="275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1910A97-F479-409F-A283-04E55DE3AF78}"/>
                </a:ext>
              </a:extLst>
            </p:cNvPr>
            <p:cNvCxnSpPr>
              <a:stCxn id="36" idx="2"/>
              <a:endCxn id="39" idx="1"/>
            </p:cNvCxnSpPr>
            <p:nvPr/>
          </p:nvCxnSpPr>
          <p:spPr>
            <a:xfrm flipH="1">
              <a:off x="2129450" y="1238250"/>
              <a:ext cx="461350" cy="275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3E64142-513E-4BAB-A92F-1779AD0C8368}"/>
                </a:ext>
              </a:extLst>
            </p:cNvPr>
            <p:cNvCxnSpPr>
              <a:stCxn id="38" idx="0"/>
              <a:endCxn id="36" idx="1"/>
            </p:cNvCxnSpPr>
            <p:nvPr/>
          </p:nvCxnSpPr>
          <p:spPr>
            <a:xfrm flipV="1">
              <a:off x="821350" y="1060355"/>
              <a:ext cx="1178900" cy="3133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DF012B9F-83E7-4F63-BF6B-B6635313E4CE}"/>
                </a:ext>
              </a:extLst>
            </p:cNvPr>
            <p:cNvCxnSpPr>
              <a:stCxn id="36" idx="3"/>
              <a:endCxn id="45" idx="0"/>
            </p:cNvCxnSpPr>
            <p:nvPr/>
          </p:nvCxnSpPr>
          <p:spPr>
            <a:xfrm>
              <a:off x="3181350" y="1060450"/>
              <a:ext cx="1143930" cy="2117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文本框 68">
            <a:extLst>
              <a:ext uri="{FF2B5EF4-FFF2-40B4-BE49-F238E27FC236}">
                <a16:creationId xmlns:a16="http://schemas.microsoft.com/office/drawing/2014/main" id="{6B4946BE-ADC3-4867-91CE-DFF56788B08D}"/>
              </a:ext>
            </a:extLst>
          </p:cNvPr>
          <p:cNvSpPr txBox="1"/>
          <p:nvPr/>
        </p:nvSpPr>
        <p:spPr>
          <a:xfrm>
            <a:off x="6264705" y="586518"/>
            <a:ext cx="4646221" cy="400110"/>
          </a:xfrm>
          <a:prstGeom prst="rect">
            <a:avLst/>
          </a:prstGeom>
          <a:noFill/>
        </p:spPr>
        <p:txBody>
          <a:bodyPr wrap="square">
            <a:spAutoFit/>
          </a:bodyPr>
          <a:lstStyle/>
          <a:p>
            <a:pPr algn="ctr"/>
            <a:r>
              <a:rPr lang="en-US" altLang="zh-CN" sz="2000" dirty="0">
                <a:latin typeface="Arial" panose="020B0604020202020204" pitchFamily="34" charset="0"/>
                <a:ea typeface="微软雅黑" panose="020B0503020204020204" pitchFamily="34" charset="-122"/>
                <a:cs typeface="+mn-ea"/>
              </a:rPr>
              <a:t>Hadoop</a:t>
            </a:r>
            <a:r>
              <a:rPr lang="zh-CN" altLang="en-US" sz="2000" dirty="0">
                <a:latin typeface="Arial" panose="020B0604020202020204" pitchFamily="34" charset="0"/>
                <a:ea typeface="微软雅黑" panose="020B0503020204020204" pitchFamily="34" charset="-122"/>
                <a:cs typeface="+mn-ea"/>
              </a:rPr>
              <a:t>集群结构</a:t>
            </a:r>
          </a:p>
        </p:txBody>
      </p:sp>
      <p:pic>
        <p:nvPicPr>
          <p:cNvPr id="9" name="图片 8">
            <a:extLst>
              <a:ext uri="{FF2B5EF4-FFF2-40B4-BE49-F238E27FC236}">
                <a16:creationId xmlns:a16="http://schemas.microsoft.com/office/drawing/2014/main" id="{DF5E575F-3E0D-45C4-AAE4-E086CAF50234}"/>
              </a:ext>
            </a:extLst>
          </p:cNvPr>
          <p:cNvPicPr>
            <a:picLocks noChangeAspect="1"/>
          </p:cNvPicPr>
          <p:nvPr/>
        </p:nvPicPr>
        <p:blipFill>
          <a:blip r:embed="rId5"/>
          <a:stretch>
            <a:fillRect/>
          </a:stretch>
        </p:blipFill>
        <p:spPr>
          <a:xfrm>
            <a:off x="4587278" y="3690323"/>
            <a:ext cx="3539188" cy="2454224"/>
          </a:xfrm>
          <a:prstGeom prst="rect">
            <a:avLst/>
          </a:prstGeom>
        </p:spPr>
      </p:pic>
      <p:pic>
        <p:nvPicPr>
          <p:cNvPr id="11" name="图片 10">
            <a:extLst>
              <a:ext uri="{FF2B5EF4-FFF2-40B4-BE49-F238E27FC236}">
                <a16:creationId xmlns:a16="http://schemas.microsoft.com/office/drawing/2014/main" id="{62E93D27-BB70-41D0-ABAE-0B20102CC1A8}"/>
              </a:ext>
            </a:extLst>
          </p:cNvPr>
          <p:cNvPicPr>
            <a:picLocks noChangeAspect="1"/>
          </p:cNvPicPr>
          <p:nvPr/>
        </p:nvPicPr>
        <p:blipFill>
          <a:blip r:embed="rId6"/>
          <a:stretch>
            <a:fillRect/>
          </a:stretch>
        </p:blipFill>
        <p:spPr>
          <a:xfrm>
            <a:off x="7997266" y="3932220"/>
            <a:ext cx="4091637" cy="2053363"/>
          </a:xfrm>
          <a:prstGeom prst="rect">
            <a:avLst/>
          </a:prstGeom>
        </p:spPr>
      </p:pic>
      <p:sp>
        <p:nvSpPr>
          <p:cNvPr id="70" name="文本框 69">
            <a:extLst>
              <a:ext uri="{FF2B5EF4-FFF2-40B4-BE49-F238E27FC236}">
                <a16:creationId xmlns:a16="http://schemas.microsoft.com/office/drawing/2014/main" id="{61254396-1364-4949-AF52-AFA3A0415B30}"/>
              </a:ext>
            </a:extLst>
          </p:cNvPr>
          <p:cNvSpPr txBox="1"/>
          <p:nvPr/>
        </p:nvSpPr>
        <p:spPr>
          <a:xfrm>
            <a:off x="4487361" y="6238414"/>
            <a:ext cx="7278209" cy="400110"/>
          </a:xfrm>
          <a:prstGeom prst="rect">
            <a:avLst/>
          </a:prstGeom>
          <a:noFill/>
        </p:spPr>
        <p:txBody>
          <a:bodyPr wrap="square">
            <a:spAutoFit/>
          </a:bodyPr>
          <a:lstStyle/>
          <a:p>
            <a:pPr algn="ctr"/>
            <a:r>
              <a:rPr lang="en-US" altLang="zh-CN" sz="2000" dirty="0">
                <a:latin typeface="Arial" panose="020B0604020202020204" pitchFamily="34" charset="0"/>
                <a:ea typeface="微软雅黑" panose="020B0503020204020204" pitchFamily="34" charset="-122"/>
                <a:cs typeface="+mn-ea"/>
              </a:rPr>
              <a:t>Hadoop</a:t>
            </a:r>
            <a:r>
              <a:rPr lang="zh-CN" altLang="en-US" sz="2000" dirty="0">
                <a:latin typeface="Arial" panose="020B0604020202020204" pitchFamily="34" charset="0"/>
                <a:ea typeface="微软雅黑" panose="020B0503020204020204" pitchFamily="34" charset="-122"/>
                <a:cs typeface="+mn-ea"/>
              </a:rPr>
              <a:t>和</a:t>
            </a:r>
            <a:r>
              <a:rPr lang="en-US" altLang="zh-CN" sz="2000" dirty="0">
                <a:latin typeface="Arial" panose="020B0604020202020204" pitchFamily="34" charset="0"/>
                <a:ea typeface="微软雅黑" panose="020B0503020204020204" pitchFamily="34" charset="-122"/>
                <a:cs typeface="+mn-ea"/>
              </a:rPr>
              <a:t>HDFS</a:t>
            </a:r>
            <a:r>
              <a:rPr lang="zh-CN" altLang="en-US" sz="2000" dirty="0">
                <a:latin typeface="Arial" panose="020B0604020202020204" pitchFamily="34" charset="0"/>
                <a:ea typeface="微软雅黑" panose="020B0503020204020204" pitchFamily="34" charset="-122"/>
                <a:cs typeface="+mn-ea"/>
              </a:rPr>
              <a:t>管理界面</a:t>
            </a:r>
            <a:r>
              <a:rPr lang="en-US" altLang="zh-CN" sz="1800" u="sng" dirty="0">
                <a:solidFill>
                  <a:srgbClr val="0563C1"/>
                </a:solidFill>
                <a:effectLst/>
                <a:latin typeface="Times New Roman" panose="02020603050405020304" pitchFamily="18" charset="0"/>
                <a:ea typeface="宋体" panose="02010600030101010101" pitchFamily="2" charset="-122"/>
                <a:hlinkClick r:id="rId7"/>
              </a:rPr>
              <a:t>http://123.249.6.46:9870/</a:t>
            </a:r>
            <a:endParaRPr lang="zh-CN" altLang="en-US" sz="2000" dirty="0">
              <a:latin typeface="Arial" panose="020B0604020202020204" pitchFamily="34" charset="0"/>
              <a:ea typeface="微软雅黑" panose="020B0503020204020204" pitchFamily="34" charset="-122"/>
              <a:cs typeface="+mn-ea"/>
            </a:endParaRPr>
          </a:p>
        </p:txBody>
      </p:sp>
    </p:spTree>
    <p:extLst>
      <p:ext uri="{BB962C8B-B14F-4D97-AF65-F5344CB8AC3E}">
        <p14:creationId xmlns:p14="http://schemas.microsoft.com/office/powerpoint/2010/main" val="4041749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05</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数据采集</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4    </a:t>
            </a:r>
            <a:r>
              <a:rPr lang="zh-CN" altLang="en-US" dirty="0">
                <a:sym typeface="Arial" panose="020B0604020202020204" pitchFamily="34" charset="0"/>
              </a:rPr>
              <a:t>数据采集</a:t>
            </a:r>
          </a:p>
        </p:txBody>
      </p:sp>
      <p:sp>
        <p:nvSpPr>
          <p:cNvPr id="10" name="文本框 9"/>
          <p:cNvSpPr txBox="1"/>
          <p:nvPr>
            <p:custDataLst>
              <p:tags r:id="rId1"/>
            </p:custDataLst>
          </p:nvPr>
        </p:nvSpPr>
        <p:spPr>
          <a:xfrm>
            <a:off x="892175" y="1132840"/>
            <a:ext cx="4767580" cy="5260975"/>
          </a:xfrm>
          <a:prstGeom prst="rect">
            <a:avLst/>
          </a:prstGeom>
          <a:noFill/>
        </p:spPr>
        <p:txBody>
          <a:bodyPr wrap="none" rtlCol="0">
            <a:no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数据集来源：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Kaggle</a:t>
            </a:r>
          </a:p>
          <a:p>
            <a:pPr algn="l"/>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英文</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News Category Dataset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该数据集搜集了从</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2012-2022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十年间的</a:t>
            </a:r>
          </a:p>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Huffpost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上的新闻标题，并按搜集来源</a:t>
            </a: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进行了简单的分类。</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Financial Tweets：</a:t>
            </a:r>
          </a:p>
          <a:p>
            <a:pPr algn="l"/>
            <a:endParaRPr lang="zh-CN" altLang="en-US" sz="2000" b="1"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该数据集关注网民的舆论意见，通过程</a:t>
            </a: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序自动搜集了部分有公司关键词的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tweet</a:t>
            </a: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条文。</a:t>
            </a:r>
          </a:p>
        </p:txBody>
      </p:sp>
      <p:pic>
        <p:nvPicPr>
          <p:cNvPr id="5" name="图片 4"/>
          <p:cNvPicPr>
            <a:picLocks noChangeAspect="1"/>
          </p:cNvPicPr>
          <p:nvPr/>
        </p:nvPicPr>
        <p:blipFill>
          <a:blip r:embed="rId5"/>
          <a:srcRect r="38567" b="1572"/>
          <a:stretch>
            <a:fillRect/>
          </a:stretch>
        </p:blipFill>
        <p:spPr>
          <a:xfrm>
            <a:off x="5883275" y="1718945"/>
            <a:ext cx="5486400" cy="1710055"/>
          </a:xfrm>
          <a:prstGeom prst="rect">
            <a:avLst/>
          </a:prstGeom>
        </p:spPr>
      </p:pic>
      <p:sp>
        <p:nvSpPr>
          <p:cNvPr id="6" name="文本框 5"/>
          <p:cNvSpPr txBox="1"/>
          <p:nvPr/>
        </p:nvSpPr>
        <p:spPr>
          <a:xfrm>
            <a:off x="6851650" y="3429000"/>
            <a:ext cx="3549650" cy="706755"/>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News Category Dataset</a:t>
            </a:r>
            <a:b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b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(json)</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6"/>
          <a:stretch>
            <a:fillRect/>
          </a:stretch>
        </p:blipFill>
        <p:spPr>
          <a:xfrm>
            <a:off x="5883275" y="4286885"/>
            <a:ext cx="5535295" cy="1275715"/>
          </a:xfrm>
          <a:prstGeom prst="rect">
            <a:avLst/>
          </a:prstGeom>
        </p:spPr>
      </p:pic>
      <p:sp>
        <p:nvSpPr>
          <p:cNvPr id="8" name="文本框 7"/>
          <p:cNvSpPr txBox="1"/>
          <p:nvPr>
            <p:custDataLst>
              <p:tags r:id="rId2"/>
            </p:custDataLst>
          </p:nvPr>
        </p:nvSpPr>
        <p:spPr>
          <a:xfrm>
            <a:off x="6978650" y="5713730"/>
            <a:ext cx="3549650" cy="706755"/>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Financial Tweets</a:t>
            </a:r>
            <a:b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b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(csv)</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4    </a:t>
            </a:r>
            <a:r>
              <a:rPr lang="zh-CN" altLang="en-US" dirty="0">
                <a:sym typeface="Arial" panose="020B0604020202020204" pitchFamily="34" charset="0"/>
              </a:rPr>
              <a:t>数据采集</a:t>
            </a:r>
          </a:p>
        </p:txBody>
      </p:sp>
      <p:sp>
        <p:nvSpPr>
          <p:cNvPr id="10" name="文本框 9"/>
          <p:cNvSpPr txBox="1"/>
          <p:nvPr>
            <p:custDataLst>
              <p:tags r:id="rId1"/>
            </p:custDataLst>
          </p:nvPr>
        </p:nvSpPr>
        <p:spPr>
          <a:xfrm>
            <a:off x="868045" y="1071880"/>
            <a:ext cx="4849495" cy="5322570"/>
          </a:xfrm>
          <a:prstGeom prst="rect">
            <a:avLst/>
          </a:prstGeom>
          <a:noFill/>
        </p:spPr>
        <p:txBody>
          <a:bodyPr wrap="none" rtlCol="0">
            <a:noAutofit/>
          </a:bodyPr>
          <a:lstStyle/>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数据集来源：</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Kaggle</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2.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中文</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Categorised News Dataset from </a:t>
            </a:r>
          </a:p>
          <a:p>
            <a:pPr algn="l"/>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Fudan University (465MB)</a:t>
            </a:r>
          </a:p>
          <a:p>
            <a:pPr algn="l"/>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由不同文件夹划分了十几个主题，</a:t>
            </a: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每个主题内的新闻由</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txt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文件保存，</a:t>
            </a:r>
          </a:p>
          <a:p>
            <a:pPr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具体内容如右图所示。</a:t>
            </a:r>
          </a:p>
        </p:txBody>
      </p:sp>
      <p:pic>
        <p:nvPicPr>
          <p:cNvPr id="3" name="图片 2"/>
          <p:cNvPicPr>
            <a:picLocks noChangeAspect="1"/>
          </p:cNvPicPr>
          <p:nvPr/>
        </p:nvPicPr>
        <p:blipFill>
          <a:blip r:embed="rId4"/>
          <a:stretch>
            <a:fillRect/>
          </a:stretch>
        </p:blipFill>
        <p:spPr>
          <a:xfrm>
            <a:off x="6224270" y="1605280"/>
            <a:ext cx="4954905" cy="45142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4    </a:t>
            </a:r>
            <a:r>
              <a:rPr lang="zh-CN" altLang="en-US" dirty="0">
                <a:sym typeface="Arial" panose="020B0604020202020204" pitchFamily="34" charset="0"/>
              </a:rPr>
              <a:t>数据采集</a:t>
            </a:r>
          </a:p>
        </p:txBody>
      </p:sp>
      <p:sp>
        <p:nvSpPr>
          <p:cNvPr id="10" name="文本框 9"/>
          <p:cNvSpPr txBox="1"/>
          <p:nvPr>
            <p:custDataLst>
              <p:tags r:id="rId1"/>
            </p:custDataLst>
          </p:nvPr>
        </p:nvSpPr>
        <p:spPr>
          <a:xfrm>
            <a:off x="443360" y="1284351"/>
            <a:ext cx="2186305" cy="39878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应用选择：</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Sqoop</a:t>
            </a:r>
          </a:p>
        </p:txBody>
      </p:sp>
      <p:pic>
        <p:nvPicPr>
          <p:cNvPr id="3" name="图片 2"/>
          <p:cNvPicPr>
            <a:picLocks noChangeAspect="1"/>
          </p:cNvPicPr>
          <p:nvPr/>
        </p:nvPicPr>
        <p:blipFill>
          <a:blip r:embed="rId4"/>
          <a:stretch>
            <a:fillRect/>
          </a:stretch>
        </p:blipFill>
        <p:spPr>
          <a:xfrm>
            <a:off x="1577975" y="1985645"/>
            <a:ext cx="8854440" cy="39928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05</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数据处理</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5    </a:t>
            </a:r>
            <a:r>
              <a:rPr lang="zh-CN" altLang="en-US" dirty="0">
                <a:sym typeface="Arial" panose="020B0604020202020204" pitchFamily="34" charset="0"/>
              </a:rPr>
              <a:t>数据处理</a:t>
            </a:r>
          </a:p>
        </p:txBody>
      </p:sp>
      <p:sp>
        <p:nvSpPr>
          <p:cNvPr id="5" name="文本框 4">
            <a:extLst>
              <a:ext uri="{FF2B5EF4-FFF2-40B4-BE49-F238E27FC236}">
                <a16:creationId xmlns:a16="http://schemas.microsoft.com/office/drawing/2014/main" id="{60796608-CA4F-408B-9957-B50C06362F58}"/>
              </a:ext>
            </a:extLst>
          </p:cNvPr>
          <p:cNvSpPr txBox="1"/>
          <p:nvPr/>
        </p:nvSpPr>
        <p:spPr>
          <a:xfrm>
            <a:off x="722863" y="983736"/>
            <a:ext cx="3017864" cy="1631216"/>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数据清洗</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t>去掉语料中的所有空格、制表符、回车、数字和字母，只保留汉字和标点。</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a:extLst>
              <a:ext uri="{FF2B5EF4-FFF2-40B4-BE49-F238E27FC236}">
                <a16:creationId xmlns:a16="http://schemas.microsoft.com/office/drawing/2014/main" id="{CE33B81E-6558-481C-B1C8-7B55D3FE3E5A}"/>
              </a:ext>
            </a:extLst>
          </p:cNvPr>
          <p:cNvPicPr/>
          <p:nvPr/>
        </p:nvPicPr>
        <p:blipFill>
          <a:blip r:embed="rId3"/>
          <a:stretch>
            <a:fillRect/>
          </a:stretch>
        </p:blipFill>
        <p:spPr>
          <a:xfrm>
            <a:off x="300527" y="2650358"/>
            <a:ext cx="3115227" cy="3358449"/>
          </a:xfrm>
          <a:prstGeom prst="rect">
            <a:avLst/>
          </a:prstGeom>
        </p:spPr>
      </p:pic>
      <p:pic>
        <p:nvPicPr>
          <p:cNvPr id="8" name="图片 7">
            <a:extLst>
              <a:ext uri="{FF2B5EF4-FFF2-40B4-BE49-F238E27FC236}">
                <a16:creationId xmlns:a16="http://schemas.microsoft.com/office/drawing/2014/main" id="{3CF55A1B-4243-466A-93DF-086DE9F2F77C}"/>
              </a:ext>
            </a:extLst>
          </p:cNvPr>
          <p:cNvPicPr/>
          <p:nvPr/>
        </p:nvPicPr>
        <p:blipFill>
          <a:blip r:embed="rId4"/>
          <a:stretch>
            <a:fillRect/>
          </a:stretch>
        </p:blipFill>
        <p:spPr>
          <a:xfrm>
            <a:off x="3415754" y="2650358"/>
            <a:ext cx="4335301" cy="3469568"/>
          </a:xfrm>
          <a:prstGeom prst="rect">
            <a:avLst/>
          </a:prstGeom>
        </p:spPr>
      </p:pic>
      <p:pic>
        <p:nvPicPr>
          <p:cNvPr id="15" name="图片 14">
            <a:extLst>
              <a:ext uri="{FF2B5EF4-FFF2-40B4-BE49-F238E27FC236}">
                <a16:creationId xmlns:a16="http://schemas.microsoft.com/office/drawing/2014/main" id="{5E04FDA3-E9DE-4C0F-9D25-1BD4A05CC555}"/>
              </a:ext>
            </a:extLst>
          </p:cNvPr>
          <p:cNvPicPr>
            <a:picLocks noChangeAspect="1"/>
          </p:cNvPicPr>
          <p:nvPr/>
        </p:nvPicPr>
        <p:blipFill>
          <a:blip r:embed="rId5"/>
          <a:stretch>
            <a:fillRect/>
          </a:stretch>
        </p:blipFill>
        <p:spPr>
          <a:xfrm>
            <a:off x="7834182" y="2994522"/>
            <a:ext cx="4172414" cy="3014285"/>
          </a:xfrm>
          <a:prstGeom prst="rect">
            <a:avLst/>
          </a:prstGeom>
        </p:spPr>
      </p:pic>
      <p:sp>
        <p:nvSpPr>
          <p:cNvPr id="16" name="文本框 15">
            <a:extLst>
              <a:ext uri="{FF2B5EF4-FFF2-40B4-BE49-F238E27FC236}">
                <a16:creationId xmlns:a16="http://schemas.microsoft.com/office/drawing/2014/main" id="{712A4A44-E916-40CD-B9E5-A713A64F1CB3}"/>
              </a:ext>
            </a:extLst>
          </p:cNvPr>
          <p:cNvSpPr txBox="1"/>
          <p:nvPr/>
        </p:nvSpPr>
        <p:spPr>
          <a:xfrm>
            <a:off x="4356908" y="916870"/>
            <a:ext cx="7534565" cy="1938992"/>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分词</a:t>
            </a:r>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t>调用</a:t>
            </a:r>
            <a:r>
              <a:rPr lang="en-US" altLang="zh-CN" sz="2000" dirty="0"/>
              <a:t>python</a:t>
            </a:r>
            <a:r>
              <a:rPr lang="zh-CN" altLang="en-US" sz="2000" dirty="0"/>
              <a:t>的</a:t>
            </a:r>
            <a:r>
              <a:rPr lang="en-US" altLang="zh-CN" sz="2000" dirty="0" err="1"/>
              <a:t>jieba</a:t>
            </a:r>
            <a:r>
              <a:rPr lang="zh-CN" altLang="en-US" sz="2000" dirty="0"/>
              <a:t>中文分词库，将连续的语料划分为词语，并根据停用词库，过滤一些常用的停用词，使分词得到的大部分词语有明确含义。</a:t>
            </a:r>
            <a:endParaRPr lang="en-US" altLang="zh-CN" sz="2000" dirty="0"/>
          </a:p>
          <a:p>
            <a:r>
              <a:rPr lang="zh-CN" altLang="en-US" sz="2000" dirty="0"/>
              <a:t>可本地分词后上传，也可使用</a:t>
            </a:r>
            <a:r>
              <a:rPr lang="en-US" altLang="zh-CN" sz="2000" dirty="0"/>
              <a:t>Hadoop-streaming</a:t>
            </a:r>
            <a:r>
              <a:rPr lang="zh-CN" altLang="en-US" sz="2000" dirty="0"/>
              <a:t>完成在线分词。</a:t>
            </a:r>
          </a:p>
          <a:p>
            <a:endParaRPr lang="en-US" altLang="zh-CN" sz="20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箭头: 右 16">
            <a:extLst>
              <a:ext uri="{FF2B5EF4-FFF2-40B4-BE49-F238E27FC236}">
                <a16:creationId xmlns:a16="http://schemas.microsoft.com/office/drawing/2014/main" id="{B10EA787-C029-4BA1-A715-82A6886B70EC}"/>
              </a:ext>
            </a:extLst>
          </p:cNvPr>
          <p:cNvSpPr/>
          <p:nvPr/>
        </p:nvSpPr>
        <p:spPr>
          <a:xfrm>
            <a:off x="3821639" y="1509226"/>
            <a:ext cx="311875" cy="5802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966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07</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算法开发</a:t>
            </a:r>
          </a:p>
        </p:txBody>
      </p:sp>
    </p:spTree>
    <p:extLst>
      <p:ext uri="{BB962C8B-B14F-4D97-AF65-F5344CB8AC3E}">
        <p14:creationId xmlns:p14="http://schemas.microsoft.com/office/powerpoint/2010/main" val="4212814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549646" y="1081357"/>
            <a:ext cx="3896558" cy="584775"/>
            <a:chOff x="4532498" y="4323460"/>
            <a:chExt cx="3896558" cy="584775"/>
          </a:xfrm>
        </p:grpSpPr>
        <p:sp>
          <p:nvSpPr>
            <p:cNvPr id="27" name="文本框 26"/>
            <p:cNvSpPr txBox="1"/>
            <p:nvPr/>
          </p:nvSpPr>
          <p:spPr>
            <a:xfrm>
              <a:off x="5265231" y="4355583"/>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背景介绍</a:t>
              </a: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549646" y="1663446"/>
            <a:ext cx="3921459" cy="584775"/>
            <a:chOff x="8025569" y="4309404"/>
            <a:chExt cx="3921459" cy="584775"/>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任务分工</a:t>
              </a: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549646" y="2245535"/>
            <a:ext cx="3875131" cy="584775"/>
            <a:chOff x="4555630" y="5506950"/>
            <a:chExt cx="3875131" cy="584775"/>
          </a:xfrm>
        </p:grpSpPr>
        <p:sp>
          <p:nvSpPr>
            <p:cNvPr id="37" name="文本框 36"/>
            <p:cNvSpPr txBox="1"/>
            <p:nvPr/>
          </p:nvSpPr>
          <p:spPr>
            <a:xfrm>
              <a:off x="5266936" y="5523474"/>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架构设计</a:t>
              </a:r>
            </a:p>
          </p:txBody>
        </p:sp>
        <p:sp>
          <p:nvSpPr>
            <p:cNvPr id="38" name="文本框 37"/>
            <p:cNvSpPr txBox="1"/>
            <p:nvPr/>
          </p:nvSpPr>
          <p:spPr>
            <a:xfrm>
              <a:off x="4555630" y="550695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组合 40"/>
          <p:cNvGrpSpPr/>
          <p:nvPr/>
        </p:nvGrpSpPr>
        <p:grpSpPr>
          <a:xfrm>
            <a:off x="4549646" y="2827624"/>
            <a:ext cx="3921457" cy="584775"/>
            <a:chOff x="8025569" y="5481330"/>
            <a:chExt cx="3921457" cy="584775"/>
          </a:xfrm>
        </p:grpSpPr>
        <p:sp>
          <p:nvSpPr>
            <p:cNvPr id="42" name="文本框 41"/>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环境搭建</a:t>
              </a: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组合 43"/>
          <p:cNvGrpSpPr/>
          <p:nvPr/>
        </p:nvGrpSpPr>
        <p:grpSpPr>
          <a:xfrm>
            <a:off x="7954667" y="1507952"/>
            <a:ext cx="3851076" cy="3842096"/>
            <a:chOff x="2105799" y="20055838"/>
            <a:chExt cx="6748090" cy="6732363"/>
          </a:xfrm>
          <a:solidFill>
            <a:schemeClr val="bg1">
              <a:alpha val="20000"/>
            </a:schemeClr>
          </a:solidFill>
        </p:grpSpPr>
        <p:sp>
          <p:nvSpPr>
            <p:cNvPr id="4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组合 59"/>
          <p:cNvGrpSpPr/>
          <p:nvPr/>
        </p:nvGrpSpPr>
        <p:grpSpPr>
          <a:xfrm>
            <a:off x="4549646" y="5155979"/>
            <a:ext cx="3921457" cy="584775"/>
            <a:chOff x="8025569" y="5481330"/>
            <a:chExt cx="3921457" cy="584775"/>
          </a:xfrm>
        </p:grpSpPr>
        <p:sp>
          <p:nvSpPr>
            <p:cNvPr id="69" name="文本框 68"/>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Arial" panose="020B0604020202020204" pitchFamily="34" charset="0"/>
                  <a:cs typeface="+mn-ea"/>
                  <a:sym typeface="Arial" panose="020B0604020202020204" pitchFamily="34" charset="0"/>
                </a:rPr>
                <a:t>结果展示</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文本框 69"/>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08</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1" name="组合 70">
            <a:extLst>
              <a:ext uri="{FF2B5EF4-FFF2-40B4-BE49-F238E27FC236}">
                <a16:creationId xmlns:a16="http://schemas.microsoft.com/office/drawing/2014/main" id="{732A6A64-5DD2-49B9-9BF3-B52AE2335371}"/>
              </a:ext>
            </a:extLst>
          </p:cNvPr>
          <p:cNvGrpSpPr/>
          <p:nvPr/>
        </p:nvGrpSpPr>
        <p:grpSpPr>
          <a:xfrm>
            <a:off x="4549646" y="3991802"/>
            <a:ext cx="3921457" cy="584775"/>
            <a:chOff x="8025569" y="5481330"/>
            <a:chExt cx="3921457" cy="584775"/>
          </a:xfrm>
        </p:grpSpPr>
        <p:sp>
          <p:nvSpPr>
            <p:cNvPr id="72" name="文本框 71">
              <a:extLst>
                <a:ext uri="{FF2B5EF4-FFF2-40B4-BE49-F238E27FC236}">
                  <a16:creationId xmlns:a16="http://schemas.microsoft.com/office/drawing/2014/main" id="{9953CA64-1056-4D7B-8E69-E9B19C8230C8}"/>
                </a:ext>
              </a:extLst>
            </p:cNvPr>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数据处理</a:t>
              </a:r>
            </a:p>
          </p:txBody>
        </p:sp>
        <p:sp>
          <p:nvSpPr>
            <p:cNvPr id="73" name="文本框 72">
              <a:extLst>
                <a:ext uri="{FF2B5EF4-FFF2-40B4-BE49-F238E27FC236}">
                  <a16:creationId xmlns:a16="http://schemas.microsoft.com/office/drawing/2014/main" id="{D5301EBF-D4D6-41F7-9B69-EE9C21F364A9}"/>
                </a:ext>
              </a:extLst>
            </p:cNvPr>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06</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4" name="组合 73">
            <a:extLst>
              <a:ext uri="{FF2B5EF4-FFF2-40B4-BE49-F238E27FC236}">
                <a16:creationId xmlns:a16="http://schemas.microsoft.com/office/drawing/2014/main" id="{9563FA33-3D1B-42BB-A275-BFE8B92A7657}"/>
              </a:ext>
            </a:extLst>
          </p:cNvPr>
          <p:cNvGrpSpPr/>
          <p:nvPr/>
        </p:nvGrpSpPr>
        <p:grpSpPr>
          <a:xfrm>
            <a:off x="4549646" y="3409713"/>
            <a:ext cx="3921457" cy="584775"/>
            <a:chOff x="8025569" y="5481330"/>
            <a:chExt cx="3921457" cy="584775"/>
          </a:xfrm>
        </p:grpSpPr>
        <p:sp>
          <p:nvSpPr>
            <p:cNvPr id="75" name="文本框 74">
              <a:extLst>
                <a:ext uri="{FF2B5EF4-FFF2-40B4-BE49-F238E27FC236}">
                  <a16:creationId xmlns:a16="http://schemas.microsoft.com/office/drawing/2014/main" id="{9A59995F-A06F-4311-8FFC-E051607566E6}"/>
                </a:ext>
              </a:extLst>
            </p:cNvPr>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数据</a:t>
              </a:r>
              <a:r>
                <a:rPr lang="zh-CN" altLang="en-US" dirty="0">
                  <a:latin typeface="Arial" panose="020B0604020202020204" pitchFamily="34" charset="0"/>
                  <a:cs typeface="+mn-ea"/>
                  <a:sym typeface="Arial" panose="020B0604020202020204" pitchFamily="34" charset="0"/>
                </a:rPr>
                <a:t>采集</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文本框 75">
              <a:extLst>
                <a:ext uri="{FF2B5EF4-FFF2-40B4-BE49-F238E27FC236}">
                  <a16:creationId xmlns:a16="http://schemas.microsoft.com/office/drawing/2014/main" id="{2F089FFB-DE56-426C-89AF-5AB5AFECEB46}"/>
                </a:ext>
              </a:extLst>
            </p:cNvPr>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05</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7" name="组合 76">
            <a:extLst>
              <a:ext uri="{FF2B5EF4-FFF2-40B4-BE49-F238E27FC236}">
                <a16:creationId xmlns:a16="http://schemas.microsoft.com/office/drawing/2014/main" id="{BB07EA4A-9D41-47C8-ACD2-67D24A68C76F}"/>
              </a:ext>
            </a:extLst>
          </p:cNvPr>
          <p:cNvGrpSpPr/>
          <p:nvPr/>
        </p:nvGrpSpPr>
        <p:grpSpPr>
          <a:xfrm>
            <a:off x="4549646" y="4573891"/>
            <a:ext cx="3921457" cy="584775"/>
            <a:chOff x="8025569" y="5481330"/>
            <a:chExt cx="3921457" cy="584775"/>
          </a:xfrm>
        </p:grpSpPr>
        <p:sp>
          <p:nvSpPr>
            <p:cNvPr id="78" name="文本框 77">
              <a:extLst>
                <a:ext uri="{FF2B5EF4-FFF2-40B4-BE49-F238E27FC236}">
                  <a16:creationId xmlns:a16="http://schemas.microsoft.com/office/drawing/2014/main" id="{7B37E7D2-1C3E-4B2F-8B3B-6A5BDD0700F5}"/>
                </a:ext>
              </a:extLst>
            </p:cNvPr>
            <p:cNvSpPr txBox="1"/>
            <p:nvPr/>
          </p:nvSpPr>
          <p:spPr>
            <a:xfrm>
              <a:off x="8783201" y="5509447"/>
              <a:ext cx="3163825" cy="52322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算法开发</a:t>
              </a:r>
            </a:p>
          </p:txBody>
        </p:sp>
        <p:sp>
          <p:nvSpPr>
            <p:cNvPr id="79" name="文本框 78">
              <a:extLst>
                <a:ext uri="{FF2B5EF4-FFF2-40B4-BE49-F238E27FC236}">
                  <a16:creationId xmlns:a16="http://schemas.microsoft.com/office/drawing/2014/main" id="{9A2F2FA6-8CA0-4458-BAE7-A9FE5EE32374}"/>
                </a:ext>
              </a:extLst>
            </p:cNvPr>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07</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7    </a:t>
            </a:r>
            <a:r>
              <a:rPr lang="zh-CN" altLang="en-US" dirty="0">
                <a:sym typeface="Arial" panose="020B0604020202020204" pitchFamily="34" charset="0"/>
              </a:rPr>
              <a:t>算法开发</a:t>
            </a:r>
          </a:p>
        </p:txBody>
      </p:sp>
      <p:sp>
        <p:nvSpPr>
          <p:cNvPr id="21" name="文本框 20">
            <a:extLst>
              <a:ext uri="{FF2B5EF4-FFF2-40B4-BE49-F238E27FC236}">
                <a16:creationId xmlns:a16="http://schemas.microsoft.com/office/drawing/2014/main" id="{3DBC47B3-3FCF-4F06-AA87-4535E54A7954}"/>
              </a:ext>
            </a:extLst>
          </p:cNvPr>
          <p:cNvSpPr txBox="1"/>
          <p:nvPr/>
        </p:nvSpPr>
        <p:spPr>
          <a:xfrm>
            <a:off x="442913" y="1293828"/>
            <a:ext cx="3428443" cy="1508105"/>
          </a:xfrm>
          <a:prstGeom prst="rect">
            <a:avLst/>
          </a:prstGeom>
          <a:noFill/>
        </p:spPr>
        <p:txBody>
          <a:bodyPr wrap="square">
            <a:spAutoFit/>
          </a:bodyPr>
          <a:lstStyle/>
          <a:p>
            <a:r>
              <a:rPr lang="en-US" altLang="zh-CN" sz="2000" b="1" dirty="0" err="1">
                <a:latin typeface="Arial" panose="020B0604020202020204" pitchFamily="34" charset="0"/>
                <a:ea typeface="微软雅黑" panose="020B0503020204020204" pitchFamily="34" charset="-122"/>
                <a:cs typeface="+mn-ea"/>
              </a:rPr>
              <a:t>WordCount</a:t>
            </a:r>
            <a:endParaRPr lang="en-US" altLang="zh-CN" sz="2000" b="1" dirty="0">
              <a:latin typeface="Arial" panose="020B0604020202020204" pitchFamily="34" charset="0"/>
              <a:ea typeface="微软雅黑" panose="020B0503020204020204" pitchFamily="34" charset="-122"/>
              <a:cs typeface="+mn-ea"/>
            </a:endParaRPr>
          </a:p>
          <a:p>
            <a:r>
              <a:rPr lang="zh-CN" altLang="zh-CN" dirty="0"/>
              <a:t>基于</a:t>
            </a:r>
            <a:r>
              <a:rPr lang="en-US" altLang="zh-CN" dirty="0" err="1"/>
              <a:t>WordCount</a:t>
            </a:r>
            <a:r>
              <a:rPr lang="zh-CN" altLang="zh-CN" dirty="0"/>
              <a:t>任务对分词结果进行处理。结果文件为一个</a:t>
            </a:r>
            <a:r>
              <a:rPr lang="en-US" altLang="zh-CN" dirty="0"/>
              <a:t>txt</a:t>
            </a:r>
            <a:r>
              <a:rPr lang="zh-CN" altLang="zh-CN" dirty="0"/>
              <a:t>文件，通过类名区分该分词结果所在的新闻类别。</a:t>
            </a:r>
            <a:endParaRPr lang="zh-CN" altLang="en-US" dirty="0"/>
          </a:p>
        </p:txBody>
      </p:sp>
      <p:pic>
        <p:nvPicPr>
          <p:cNvPr id="22" name="图片 21">
            <a:extLst>
              <a:ext uri="{FF2B5EF4-FFF2-40B4-BE49-F238E27FC236}">
                <a16:creationId xmlns:a16="http://schemas.microsoft.com/office/drawing/2014/main" id="{66946E90-FC58-4F38-9A69-D2DFA2263CC7}"/>
              </a:ext>
            </a:extLst>
          </p:cNvPr>
          <p:cNvPicPr/>
          <p:nvPr/>
        </p:nvPicPr>
        <p:blipFill>
          <a:blip r:embed="rId3"/>
          <a:stretch>
            <a:fillRect/>
          </a:stretch>
        </p:blipFill>
        <p:spPr>
          <a:xfrm>
            <a:off x="406877" y="3606650"/>
            <a:ext cx="2921330" cy="1905609"/>
          </a:xfrm>
          <a:prstGeom prst="rect">
            <a:avLst/>
          </a:prstGeom>
          <a:noFill/>
          <a:ln>
            <a:noFill/>
          </a:ln>
        </p:spPr>
      </p:pic>
      <p:pic>
        <p:nvPicPr>
          <p:cNvPr id="24" name="图片 23">
            <a:extLst>
              <a:ext uri="{FF2B5EF4-FFF2-40B4-BE49-F238E27FC236}">
                <a16:creationId xmlns:a16="http://schemas.microsoft.com/office/drawing/2014/main" id="{0E0D0331-B043-41E5-875C-A01A22A97C79}"/>
              </a:ext>
            </a:extLst>
          </p:cNvPr>
          <p:cNvPicPr/>
          <p:nvPr/>
        </p:nvPicPr>
        <p:blipFill>
          <a:blip r:embed="rId4"/>
          <a:stretch>
            <a:fillRect/>
          </a:stretch>
        </p:blipFill>
        <p:spPr>
          <a:xfrm>
            <a:off x="3419007" y="3805402"/>
            <a:ext cx="5172387" cy="1508106"/>
          </a:xfrm>
          <a:prstGeom prst="rect">
            <a:avLst/>
          </a:prstGeom>
          <a:noFill/>
          <a:ln>
            <a:noFill/>
          </a:ln>
        </p:spPr>
      </p:pic>
      <p:sp>
        <p:nvSpPr>
          <p:cNvPr id="32" name="文本框 31">
            <a:extLst>
              <a:ext uri="{FF2B5EF4-FFF2-40B4-BE49-F238E27FC236}">
                <a16:creationId xmlns:a16="http://schemas.microsoft.com/office/drawing/2014/main" id="{5ECCC4E6-A872-47E1-A9C1-2B52945B8049}"/>
              </a:ext>
            </a:extLst>
          </p:cNvPr>
          <p:cNvSpPr txBox="1"/>
          <p:nvPr/>
        </p:nvSpPr>
        <p:spPr>
          <a:xfrm>
            <a:off x="4228159" y="1188372"/>
            <a:ext cx="4188031" cy="1508105"/>
          </a:xfrm>
          <a:prstGeom prst="rect">
            <a:avLst/>
          </a:prstGeom>
          <a:noFill/>
        </p:spPr>
        <p:txBody>
          <a:bodyPr wrap="square">
            <a:spAutoFit/>
          </a:bodyPr>
          <a:lstStyle/>
          <a:p>
            <a:r>
              <a:rPr lang="zh-CN" altLang="zh-CN" sz="2000" b="1" dirty="0">
                <a:latin typeface="Arial" panose="020B0604020202020204" pitchFamily="34" charset="0"/>
                <a:ea typeface="微软雅黑" panose="020B0503020204020204" pitchFamily="34" charset="-122"/>
                <a:cs typeface="+mn-ea"/>
              </a:rPr>
              <a:t>结果划分</a:t>
            </a:r>
            <a:endParaRPr lang="en-US" altLang="zh-CN" sz="2000" b="1" dirty="0">
              <a:latin typeface="Arial" panose="020B0604020202020204" pitchFamily="34" charset="0"/>
              <a:ea typeface="微软雅黑" panose="020B0503020204020204" pitchFamily="34" charset="-122"/>
              <a:cs typeface="+mn-ea"/>
            </a:endParaRPr>
          </a:p>
          <a:p>
            <a:r>
              <a:rPr lang="zh-CN" altLang="en-US" dirty="0"/>
              <a:t>针对</a:t>
            </a:r>
            <a:r>
              <a:rPr lang="en-US" altLang="zh-CN" dirty="0" err="1"/>
              <a:t>WordCount</a:t>
            </a:r>
            <a:r>
              <a:rPr lang="zh-CN" altLang="en-US" dirty="0"/>
              <a:t>产生的结果文件</a:t>
            </a:r>
            <a:r>
              <a:rPr lang="en-US" altLang="zh-CN" dirty="0"/>
              <a:t>part-r-00000</a:t>
            </a:r>
            <a:r>
              <a:rPr lang="zh-CN" altLang="en-US" dirty="0"/>
              <a:t>，利用</a:t>
            </a:r>
            <a:r>
              <a:rPr lang="en-US" altLang="zh-CN" dirty="0" err="1"/>
              <a:t>MapperReduce</a:t>
            </a:r>
            <a:r>
              <a:rPr lang="zh-CN" altLang="en-US" dirty="0"/>
              <a:t>根据每一行的类别标志将各个类别的结果分别提取到不同的文件。</a:t>
            </a:r>
          </a:p>
        </p:txBody>
      </p:sp>
      <p:sp>
        <p:nvSpPr>
          <p:cNvPr id="35" name="文本框 34">
            <a:extLst>
              <a:ext uri="{FF2B5EF4-FFF2-40B4-BE49-F238E27FC236}">
                <a16:creationId xmlns:a16="http://schemas.microsoft.com/office/drawing/2014/main" id="{3A2F133B-A31E-4AE2-ACAF-663F82898DED}"/>
              </a:ext>
            </a:extLst>
          </p:cNvPr>
          <p:cNvSpPr txBox="1"/>
          <p:nvPr/>
        </p:nvSpPr>
        <p:spPr>
          <a:xfrm>
            <a:off x="8649531" y="1188372"/>
            <a:ext cx="2743200" cy="1231106"/>
          </a:xfrm>
          <a:prstGeom prst="rect">
            <a:avLst/>
          </a:prstGeom>
          <a:noFill/>
        </p:spPr>
        <p:txBody>
          <a:bodyPr wrap="square">
            <a:spAutoFit/>
          </a:bodyPr>
          <a:lstStyle/>
          <a:p>
            <a:r>
              <a:rPr lang="zh-CN" altLang="zh-CN" sz="2000" b="1" dirty="0">
                <a:latin typeface="Arial" panose="020B0604020202020204" pitchFamily="34" charset="0"/>
                <a:ea typeface="微软雅黑" panose="020B0503020204020204" pitchFamily="34" charset="-122"/>
                <a:cs typeface="+mn-ea"/>
              </a:rPr>
              <a:t>结果存储</a:t>
            </a:r>
            <a:endParaRPr lang="en-US" altLang="zh-CN" sz="2000" b="1" dirty="0">
              <a:latin typeface="Arial" panose="020B0604020202020204" pitchFamily="34" charset="0"/>
              <a:ea typeface="微软雅黑" panose="020B0503020204020204" pitchFamily="34" charset="-122"/>
              <a:cs typeface="+mn-ea"/>
            </a:endParaRPr>
          </a:p>
          <a:p>
            <a:r>
              <a:rPr lang="zh-CN" altLang="en-US" dirty="0"/>
              <a:t>将上述处理结果存储到</a:t>
            </a:r>
            <a:r>
              <a:rPr lang="en-US" altLang="zh-CN" dirty="0"/>
              <a:t>Hive</a:t>
            </a:r>
            <a:r>
              <a:rPr lang="zh-CN" altLang="en-US" dirty="0"/>
              <a:t>当中，以便做词云展示。</a:t>
            </a:r>
          </a:p>
        </p:txBody>
      </p:sp>
      <p:pic>
        <p:nvPicPr>
          <p:cNvPr id="36" name="图片 35">
            <a:extLst>
              <a:ext uri="{FF2B5EF4-FFF2-40B4-BE49-F238E27FC236}">
                <a16:creationId xmlns:a16="http://schemas.microsoft.com/office/drawing/2014/main" id="{D6D05A72-E031-4160-9ED4-FDDBCC743145}"/>
              </a:ext>
            </a:extLst>
          </p:cNvPr>
          <p:cNvPicPr/>
          <p:nvPr/>
        </p:nvPicPr>
        <p:blipFill>
          <a:blip r:embed="rId5"/>
          <a:stretch>
            <a:fillRect/>
          </a:stretch>
        </p:blipFill>
        <p:spPr>
          <a:xfrm>
            <a:off x="8772994" y="2671114"/>
            <a:ext cx="3177540" cy="3421380"/>
          </a:xfrm>
          <a:prstGeom prst="rect">
            <a:avLst/>
          </a:prstGeom>
          <a:noFill/>
          <a:ln>
            <a:noFill/>
          </a:ln>
        </p:spPr>
      </p:pic>
      <p:sp>
        <p:nvSpPr>
          <p:cNvPr id="17" name="箭头: 右 16">
            <a:extLst>
              <a:ext uri="{FF2B5EF4-FFF2-40B4-BE49-F238E27FC236}">
                <a16:creationId xmlns:a16="http://schemas.microsoft.com/office/drawing/2014/main" id="{5A227F9E-5340-40A5-9303-E5F6F3652F23}"/>
              </a:ext>
            </a:extLst>
          </p:cNvPr>
          <p:cNvSpPr/>
          <p:nvPr/>
        </p:nvSpPr>
        <p:spPr>
          <a:xfrm>
            <a:off x="3871355" y="1753008"/>
            <a:ext cx="311875" cy="5802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C6C93FF1-692A-497D-BB31-A5EE59011A75}"/>
              </a:ext>
            </a:extLst>
          </p:cNvPr>
          <p:cNvSpPr/>
          <p:nvPr/>
        </p:nvSpPr>
        <p:spPr>
          <a:xfrm>
            <a:off x="8353398" y="1753008"/>
            <a:ext cx="311875" cy="5802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08</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结果展示</a:t>
            </a:r>
          </a:p>
        </p:txBody>
      </p:sp>
    </p:spTree>
    <p:extLst>
      <p:ext uri="{BB962C8B-B14F-4D97-AF65-F5344CB8AC3E}">
        <p14:creationId xmlns:p14="http://schemas.microsoft.com/office/powerpoint/2010/main" val="416569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矩形 1"/>
          <p:cNvSpPr/>
          <p:nvPr/>
        </p:nvSpPr>
        <p:spPr>
          <a:xfrm>
            <a:off x="4528903" y="2428994"/>
            <a:ext cx="3134192" cy="1862048"/>
          </a:xfrm>
          <a:prstGeom prst="rect">
            <a:avLst/>
          </a:prstGeom>
        </p:spPr>
        <p:txBody>
          <a:bodyPr wrap="none">
            <a:spAutoFit/>
          </a:bodyPr>
          <a:lstStyle/>
          <a:p>
            <a:pPr algn="ctr"/>
            <a:r>
              <a:rPr lang="zh-CN" altLang="en-US" sz="11500" i="1" dirty="0">
                <a:solidFill>
                  <a:schemeClr val="accent1"/>
                </a:solidFill>
              </a:rPr>
              <a:t>谢谢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01</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背景介绍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    </a:t>
            </a:r>
            <a:r>
              <a:rPr lang="zh-CN" altLang="en-US" dirty="0">
                <a:sym typeface="Arial" panose="020B0604020202020204" pitchFamily="34" charset="0"/>
              </a:rPr>
              <a:t>背景介绍</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6" name="图片 5"/>
          <p:cNvPicPr>
            <a:picLocks noChangeAspect="1"/>
          </p:cNvPicPr>
          <p:nvPr/>
        </p:nvPicPr>
        <p:blipFill>
          <a:blip r:embed="rId3"/>
          <a:stretch>
            <a:fillRect/>
          </a:stretch>
        </p:blipFill>
        <p:spPr>
          <a:xfrm>
            <a:off x="442913" y="978400"/>
            <a:ext cx="5349625" cy="4023067"/>
          </a:xfrm>
          <a:prstGeom prst="rect">
            <a:avLst/>
          </a:prstGeom>
        </p:spPr>
      </p:pic>
      <p:sp>
        <p:nvSpPr>
          <p:cNvPr id="7" name="文本框 6"/>
          <p:cNvSpPr txBox="1"/>
          <p:nvPr/>
        </p:nvSpPr>
        <p:spPr>
          <a:xfrm>
            <a:off x="306138" y="5118780"/>
            <a:ext cx="5486400" cy="923330"/>
          </a:xfrm>
          <a:prstGeom prst="rect">
            <a:avLst/>
          </a:prstGeom>
          <a:noFill/>
        </p:spPr>
        <p:txBody>
          <a:bodyPr wrap="square" rtlCol="0">
            <a:spAutoFit/>
          </a:bodyPr>
          <a:lstStyle/>
          <a:p>
            <a:pPr algn="ct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大数据平台是指为了处理</a:t>
            </a:r>
            <a:r>
              <a:rPr lang="zh-CN" altLang="en-US" b="0" i="0" dirty="0">
                <a:solidFill>
                  <a:srgbClr val="161513"/>
                </a:solidFill>
                <a:effectLst/>
                <a:latin typeface="OracleSansVF"/>
              </a:rPr>
              <a:t>高速涌现的大量多样化数据（大数据），使用分布式计算框架，建立计算集群，并在上面运行各种计算任务而构建的计算平台。</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30" name="Picture 6" descr="新闻资讯图片素材-正版创意图片500626367-摄图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538" y="978400"/>
            <a:ext cx="5910663" cy="4023067"/>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792538" y="5128007"/>
            <a:ext cx="6097978" cy="923330"/>
          </a:xfrm>
          <a:prstGeom prst="rect">
            <a:avLst/>
          </a:prstGeom>
          <a:noFill/>
        </p:spPr>
        <p:txBody>
          <a:bodyPr wrap="square">
            <a:spAutoFit/>
          </a:bodyPr>
          <a:lstStyle/>
          <a:p>
            <a:r>
              <a:rPr lang="zh-CN" altLang="en-US" b="0" i="0" dirty="0">
                <a:solidFill>
                  <a:srgbClr val="121212"/>
                </a:solidFill>
                <a:effectLst/>
                <a:latin typeface="-apple-system"/>
              </a:rPr>
              <a:t>舆情是大众意见观点信息合集的总称，所以舆情工作主要是监测网上的各种舆情舆论信息，如媒体的议题、观点，网民的意见、建议、褒贬与评价等。</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    </a:t>
            </a:r>
            <a:r>
              <a:rPr lang="zh-CN" altLang="en-US" dirty="0">
                <a:sym typeface="Arial" panose="020B0604020202020204" pitchFamily="34" charset="0"/>
              </a:rPr>
              <a:t>背景介绍</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pic>
        <p:nvPicPr>
          <p:cNvPr id="5" name="图片 4"/>
          <p:cNvPicPr>
            <a:picLocks noChangeAspect="1"/>
          </p:cNvPicPr>
          <p:nvPr/>
        </p:nvPicPr>
        <p:blipFill>
          <a:blip r:embed="rId3"/>
          <a:stretch>
            <a:fillRect/>
          </a:stretch>
        </p:blipFill>
        <p:spPr>
          <a:xfrm>
            <a:off x="314124" y="1769142"/>
            <a:ext cx="4291357" cy="2997990"/>
          </a:xfrm>
          <a:prstGeom prst="rect">
            <a:avLst/>
          </a:prstGeom>
        </p:spPr>
      </p:pic>
      <p:sp>
        <p:nvSpPr>
          <p:cNvPr id="10" name="文本框 9"/>
          <p:cNvSpPr txBox="1"/>
          <p:nvPr/>
        </p:nvSpPr>
        <p:spPr>
          <a:xfrm>
            <a:off x="828586" y="4955921"/>
            <a:ext cx="3262432"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基于大数据的舆情监控流程</a:t>
            </a:r>
          </a:p>
        </p:txBody>
      </p:sp>
      <p:sp>
        <p:nvSpPr>
          <p:cNvPr id="16" name="文本框 15"/>
          <p:cNvSpPr txBox="1"/>
          <p:nvPr/>
        </p:nvSpPr>
        <p:spPr>
          <a:xfrm>
            <a:off x="5628953" y="6092651"/>
            <a:ext cx="198002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舆情分析的内容</a:t>
            </a:r>
          </a:p>
        </p:txBody>
      </p:sp>
      <p:pic>
        <p:nvPicPr>
          <p:cNvPr id="17" name="图片 16"/>
          <p:cNvPicPr>
            <a:picLocks noChangeAspect="1"/>
          </p:cNvPicPr>
          <p:nvPr/>
        </p:nvPicPr>
        <p:blipFill>
          <a:blip r:embed="rId4"/>
          <a:stretch>
            <a:fillRect/>
          </a:stretch>
        </p:blipFill>
        <p:spPr>
          <a:xfrm>
            <a:off x="8268528" y="1206013"/>
            <a:ext cx="3635546" cy="1883213"/>
          </a:xfrm>
          <a:prstGeom prst="rect">
            <a:avLst/>
          </a:prstGeom>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5735" y="3929641"/>
            <a:ext cx="3626922" cy="147261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9476695" y="3273816"/>
            <a:ext cx="1210588"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高频词云</a:t>
            </a:r>
          </a:p>
        </p:txBody>
      </p:sp>
      <p:sp>
        <p:nvSpPr>
          <p:cNvPr id="21" name="文本框 20"/>
          <p:cNvSpPr txBox="1"/>
          <p:nvPr/>
        </p:nvSpPr>
        <p:spPr>
          <a:xfrm>
            <a:off x="9020941" y="5498196"/>
            <a:ext cx="2236511"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词语情感倾向分析</a:t>
            </a:r>
          </a:p>
        </p:txBody>
      </p:sp>
      <p:pic>
        <p:nvPicPr>
          <p:cNvPr id="19" name="图片 18"/>
          <p:cNvPicPr>
            <a:picLocks noChangeAspect="1"/>
          </p:cNvPicPr>
          <p:nvPr/>
        </p:nvPicPr>
        <p:blipFill>
          <a:blip r:embed="rId6"/>
          <a:stretch>
            <a:fillRect/>
          </a:stretch>
        </p:blipFill>
        <p:spPr>
          <a:xfrm>
            <a:off x="4464499" y="768853"/>
            <a:ext cx="3804029" cy="53237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任务分工</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    </a:t>
            </a:r>
            <a:r>
              <a:rPr lang="zh-CN" altLang="en-US" dirty="0">
                <a:sym typeface="Arial" panose="020B0604020202020204" pitchFamily="34" charset="0"/>
              </a:rPr>
              <a:t>任务分工</a:t>
            </a:r>
          </a:p>
        </p:txBody>
      </p:sp>
      <p:grpSp>
        <p:nvGrpSpPr>
          <p:cNvPr id="15" name="组合 14"/>
          <p:cNvGrpSpPr/>
          <p:nvPr/>
        </p:nvGrpSpPr>
        <p:grpSpPr>
          <a:xfrm>
            <a:off x="2116426" y="1199281"/>
            <a:ext cx="7701567" cy="617518"/>
            <a:chOff x="1481070" y="1275008"/>
            <a:chExt cx="7701567" cy="617518"/>
          </a:xfrm>
        </p:grpSpPr>
        <p:sp>
          <p:nvSpPr>
            <p:cNvPr id="3" name="矩形: 圆角 2"/>
            <p:cNvSpPr/>
            <p:nvPr/>
          </p:nvSpPr>
          <p:spPr>
            <a:xfrm>
              <a:off x="1481070" y="1275008"/>
              <a:ext cx="4018209"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架构设计</a:t>
              </a:r>
            </a:p>
          </p:txBody>
        </p:sp>
        <p:sp>
          <p:nvSpPr>
            <p:cNvPr id="5" name="矩形: 圆角 4"/>
            <p:cNvSpPr/>
            <p:nvPr/>
          </p:nvSpPr>
          <p:spPr>
            <a:xfrm>
              <a:off x="5898524" y="1275008"/>
              <a:ext cx="3284113"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陈子豪  李龙  孙辉泽 </a:t>
              </a:r>
            </a:p>
          </p:txBody>
        </p:sp>
      </p:grpSp>
      <p:grpSp>
        <p:nvGrpSpPr>
          <p:cNvPr id="16" name="组合 15"/>
          <p:cNvGrpSpPr/>
          <p:nvPr/>
        </p:nvGrpSpPr>
        <p:grpSpPr>
          <a:xfrm>
            <a:off x="2116426" y="2244921"/>
            <a:ext cx="7701567" cy="617518"/>
            <a:chOff x="1481070" y="1997688"/>
            <a:chExt cx="7701567" cy="617518"/>
          </a:xfrm>
        </p:grpSpPr>
        <p:sp>
          <p:nvSpPr>
            <p:cNvPr id="7" name="矩形: 圆角 6"/>
            <p:cNvSpPr/>
            <p:nvPr/>
          </p:nvSpPr>
          <p:spPr>
            <a:xfrm>
              <a:off x="1481070" y="1997688"/>
              <a:ext cx="4018209"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r>
                <a:rPr lang="zh-CN" altLang="en-US" dirty="0"/>
                <a:t>环境搭建</a:t>
              </a:r>
            </a:p>
          </p:txBody>
        </p:sp>
        <p:sp>
          <p:nvSpPr>
            <p:cNvPr id="8" name="矩形: 圆角 7"/>
            <p:cNvSpPr/>
            <p:nvPr/>
          </p:nvSpPr>
          <p:spPr>
            <a:xfrm>
              <a:off x="5898524" y="1997688"/>
              <a:ext cx="3284113"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孙辉泽</a:t>
              </a:r>
            </a:p>
          </p:txBody>
        </p:sp>
      </p:grpSp>
      <p:grpSp>
        <p:nvGrpSpPr>
          <p:cNvPr id="17" name="组合 16"/>
          <p:cNvGrpSpPr/>
          <p:nvPr/>
        </p:nvGrpSpPr>
        <p:grpSpPr>
          <a:xfrm>
            <a:off x="2116426" y="3290561"/>
            <a:ext cx="7701567" cy="617518"/>
            <a:chOff x="1481070" y="2701443"/>
            <a:chExt cx="7701567" cy="617518"/>
          </a:xfrm>
        </p:grpSpPr>
        <p:sp>
          <p:nvSpPr>
            <p:cNvPr id="9" name="矩形: 圆角 8"/>
            <p:cNvSpPr/>
            <p:nvPr/>
          </p:nvSpPr>
          <p:spPr>
            <a:xfrm>
              <a:off x="1481070" y="2701443"/>
              <a:ext cx="4018209"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r>
                <a:rPr lang="zh-CN" altLang="en-US" dirty="0"/>
                <a:t>数据采集</a:t>
              </a:r>
            </a:p>
          </p:txBody>
        </p:sp>
        <p:sp>
          <p:nvSpPr>
            <p:cNvPr id="10" name="矩形: 圆角 9"/>
            <p:cNvSpPr/>
            <p:nvPr/>
          </p:nvSpPr>
          <p:spPr>
            <a:xfrm>
              <a:off x="5898524" y="2701443"/>
              <a:ext cx="3284113"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陈子豪</a:t>
              </a:r>
            </a:p>
          </p:txBody>
        </p:sp>
      </p:grpSp>
      <p:grpSp>
        <p:nvGrpSpPr>
          <p:cNvPr id="18" name="组合 17"/>
          <p:cNvGrpSpPr/>
          <p:nvPr/>
        </p:nvGrpSpPr>
        <p:grpSpPr>
          <a:xfrm>
            <a:off x="2116426" y="4336201"/>
            <a:ext cx="7701567" cy="617518"/>
            <a:chOff x="1481070" y="3510597"/>
            <a:chExt cx="7701567" cy="617518"/>
          </a:xfrm>
        </p:grpSpPr>
        <p:sp>
          <p:nvSpPr>
            <p:cNvPr id="11" name="矩形: 圆角 10"/>
            <p:cNvSpPr/>
            <p:nvPr/>
          </p:nvSpPr>
          <p:spPr>
            <a:xfrm>
              <a:off x="1481070" y="3510597"/>
              <a:ext cx="4018209"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r>
                <a:rPr lang="zh-CN" altLang="en-US" dirty="0"/>
                <a:t>数据处理</a:t>
              </a:r>
            </a:p>
          </p:txBody>
        </p:sp>
        <p:sp>
          <p:nvSpPr>
            <p:cNvPr id="12" name="矩形: 圆角 11"/>
            <p:cNvSpPr/>
            <p:nvPr/>
          </p:nvSpPr>
          <p:spPr>
            <a:xfrm>
              <a:off x="5898524" y="3510597"/>
              <a:ext cx="3284113"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陈子豪  李龙  孙辉泽 </a:t>
              </a:r>
            </a:p>
          </p:txBody>
        </p:sp>
      </p:grpSp>
      <p:grpSp>
        <p:nvGrpSpPr>
          <p:cNvPr id="19" name="组合 18"/>
          <p:cNvGrpSpPr/>
          <p:nvPr/>
        </p:nvGrpSpPr>
        <p:grpSpPr>
          <a:xfrm>
            <a:off x="2116426" y="5381839"/>
            <a:ext cx="7701567" cy="617518"/>
            <a:chOff x="1481070" y="4347957"/>
            <a:chExt cx="7701567" cy="617518"/>
          </a:xfrm>
        </p:grpSpPr>
        <p:sp>
          <p:nvSpPr>
            <p:cNvPr id="13" name="矩形: 圆角 12"/>
            <p:cNvSpPr/>
            <p:nvPr/>
          </p:nvSpPr>
          <p:spPr>
            <a:xfrm>
              <a:off x="1481070" y="4347957"/>
              <a:ext cx="4018209"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r>
                <a:rPr lang="zh-CN" altLang="en-US" dirty="0"/>
                <a:t>算法开发</a:t>
              </a:r>
            </a:p>
          </p:txBody>
        </p:sp>
        <p:sp>
          <p:nvSpPr>
            <p:cNvPr id="14" name="矩形: 圆角 13"/>
            <p:cNvSpPr/>
            <p:nvPr/>
          </p:nvSpPr>
          <p:spPr>
            <a:xfrm>
              <a:off x="5898524" y="4347957"/>
              <a:ext cx="3284113"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李龙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03</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架构设计</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58D2FA9-9473-4EAF-991B-548E788A84D5}"/>
              </a:ext>
            </a:extLst>
          </p:cNvPr>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pPr/>
              <a:t>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a:extLst>
              <a:ext uri="{FF2B5EF4-FFF2-40B4-BE49-F238E27FC236}">
                <a16:creationId xmlns:a16="http://schemas.microsoft.com/office/drawing/2014/main" id="{4E2619D6-0689-422A-AC9E-8547A2BF5B74}"/>
              </a:ext>
            </a:extLst>
          </p:cNvPr>
          <p:cNvSpPr>
            <a:spLocks noGrp="1"/>
          </p:cNvSpPr>
          <p:nvPr>
            <p:ph type="title"/>
          </p:nvPr>
        </p:nvSpPr>
        <p:spPr/>
        <p:txBody>
          <a:bodyPr/>
          <a:lstStyle/>
          <a:p>
            <a:r>
              <a:rPr lang="en-US" altLang="zh-CN" dirty="0">
                <a:sym typeface="Arial" panose="020B0604020202020204" pitchFamily="34" charset="0"/>
              </a:rPr>
              <a:t>3    </a:t>
            </a:r>
            <a:r>
              <a:rPr lang="zh-CN" altLang="en-US" dirty="0">
                <a:sym typeface="Arial" panose="020B0604020202020204" pitchFamily="34" charset="0"/>
              </a:rPr>
              <a:t>架构设计</a:t>
            </a:r>
          </a:p>
        </p:txBody>
      </p:sp>
      <p:sp>
        <p:nvSpPr>
          <p:cNvPr id="3" name="矩形: 圆角 2">
            <a:extLst>
              <a:ext uri="{FF2B5EF4-FFF2-40B4-BE49-F238E27FC236}">
                <a16:creationId xmlns:a16="http://schemas.microsoft.com/office/drawing/2014/main" id="{E3AD8E8E-EF32-4A96-9BCE-3E0257F6AAAB}"/>
              </a:ext>
            </a:extLst>
          </p:cNvPr>
          <p:cNvSpPr/>
          <p:nvPr/>
        </p:nvSpPr>
        <p:spPr>
          <a:xfrm>
            <a:off x="491493" y="1674217"/>
            <a:ext cx="1622738"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数据采集</a:t>
            </a:r>
          </a:p>
        </p:txBody>
      </p:sp>
      <p:sp>
        <p:nvSpPr>
          <p:cNvPr id="5" name="矩形: 圆角 4">
            <a:extLst>
              <a:ext uri="{FF2B5EF4-FFF2-40B4-BE49-F238E27FC236}">
                <a16:creationId xmlns:a16="http://schemas.microsoft.com/office/drawing/2014/main" id="{4952EC4F-99E4-417E-95E5-D69B6A41AEF7}"/>
              </a:ext>
            </a:extLst>
          </p:cNvPr>
          <p:cNvSpPr/>
          <p:nvPr/>
        </p:nvSpPr>
        <p:spPr>
          <a:xfrm>
            <a:off x="5137579" y="1685571"/>
            <a:ext cx="1622738"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数据存储</a:t>
            </a:r>
          </a:p>
        </p:txBody>
      </p:sp>
      <p:sp>
        <p:nvSpPr>
          <p:cNvPr id="6" name="矩形: 圆角 5">
            <a:extLst>
              <a:ext uri="{FF2B5EF4-FFF2-40B4-BE49-F238E27FC236}">
                <a16:creationId xmlns:a16="http://schemas.microsoft.com/office/drawing/2014/main" id="{4D76BAB2-C168-42BC-BFC3-840A6552E019}"/>
              </a:ext>
            </a:extLst>
          </p:cNvPr>
          <p:cNvSpPr/>
          <p:nvPr/>
        </p:nvSpPr>
        <p:spPr>
          <a:xfrm>
            <a:off x="5137579" y="2754519"/>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HDFS</a:t>
            </a:r>
            <a:endParaRPr lang="zh-CN" altLang="en-US" dirty="0"/>
          </a:p>
        </p:txBody>
      </p:sp>
      <p:cxnSp>
        <p:nvCxnSpPr>
          <p:cNvPr id="8" name="直接连接符 7">
            <a:extLst>
              <a:ext uri="{FF2B5EF4-FFF2-40B4-BE49-F238E27FC236}">
                <a16:creationId xmlns:a16="http://schemas.microsoft.com/office/drawing/2014/main" id="{48A210BA-6075-4BA6-8CBF-F19270595490}"/>
              </a:ext>
            </a:extLst>
          </p:cNvPr>
          <p:cNvCxnSpPr>
            <a:cxnSpLocks/>
            <a:stCxn id="6" idx="0"/>
            <a:endCxn id="5" idx="2"/>
          </p:cNvCxnSpPr>
          <p:nvPr/>
        </p:nvCxnSpPr>
        <p:spPr>
          <a:xfrm flipV="1">
            <a:off x="5948948" y="2303089"/>
            <a:ext cx="0" cy="4514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箭头: 右 8">
            <a:extLst>
              <a:ext uri="{FF2B5EF4-FFF2-40B4-BE49-F238E27FC236}">
                <a16:creationId xmlns:a16="http://schemas.microsoft.com/office/drawing/2014/main" id="{79FFF4D1-4231-423B-BD5C-2E76C3B7403B}"/>
              </a:ext>
            </a:extLst>
          </p:cNvPr>
          <p:cNvSpPr/>
          <p:nvPr/>
        </p:nvSpPr>
        <p:spPr>
          <a:xfrm>
            <a:off x="2337764" y="1749281"/>
            <a:ext cx="347730" cy="5113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A9AD7B8-EF60-428F-B2F2-F4BA298B94FC}"/>
              </a:ext>
            </a:extLst>
          </p:cNvPr>
          <p:cNvSpPr/>
          <p:nvPr/>
        </p:nvSpPr>
        <p:spPr>
          <a:xfrm>
            <a:off x="6958958" y="1738647"/>
            <a:ext cx="347730" cy="5113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87DCA297-C0DE-4703-B6B1-0CD053FA2457}"/>
              </a:ext>
            </a:extLst>
          </p:cNvPr>
          <p:cNvSpPr/>
          <p:nvPr/>
        </p:nvSpPr>
        <p:spPr>
          <a:xfrm>
            <a:off x="7505329" y="1685571"/>
            <a:ext cx="1622738"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计算</a:t>
            </a:r>
          </a:p>
        </p:txBody>
      </p:sp>
      <p:sp>
        <p:nvSpPr>
          <p:cNvPr id="12" name="矩形: 圆角 11">
            <a:extLst>
              <a:ext uri="{FF2B5EF4-FFF2-40B4-BE49-F238E27FC236}">
                <a16:creationId xmlns:a16="http://schemas.microsoft.com/office/drawing/2014/main" id="{4B05561F-BC1D-4E8E-AD17-B29FAF05EAF1}"/>
              </a:ext>
            </a:extLst>
          </p:cNvPr>
          <p:cNvSpPr/>
          <p:nvPr/>
        </p:nvSpPr>
        <p:spPr>
          <a:xfrm>
            <a:off x="7505329" y="2765738"/>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MapReduce</a:t>
            </a:r>
            <a:endParaRPr lang="zh-CN" altLang="en-US" dirty="0"/>
          </a:p>
        </p:txBody>
      </p:sp>
      <p:cxnSp>
        <p:nvCxnSpPr>
          <p:cNvPr id="14" name="直接连接符 13">
            <a:extLst>
              <a:ext uri="{FF2B5EF4-FFF2-40B4-BE49-F238E27FC236}">
                <a16:creationId xmlns:a16="http://schemas.microsoft.com/office/drawing/2014/main" id="{E3726A99-E697-4B16-9C23-8E4C42C87359}"/>
              </a:ext>
            </a:extLst>
          </p:cNvPr>
          <p:cNvCxnSpPr>
            <a:cxnSpLocks/>
            <a:stCxn id="12" idx="0"/>
            <a:endCxn id="11" idx="2"/>
          </p:cNvCxnSpPr>
          <p:nvPr/>
        </p:nvCxnSpPr>
        <p:spPr>
          <a:xfrm flipV="1">
            <a:off x="8316698" y="2303089"/>
            <a:ext cx="0" cy="4626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箭头: 右 29">
            <a:extLst>
              <a:ext uri="{FF2B5EF4-FFF2-40B4-BE49-F238E27FC236}">
                <a16:creationId xmlns:a16="http://schemas.microsoft.com/office/drawing/2014/main" id="{14AFF69B-8CC3-4941-86DD-BF7BC97CBC19}"/>
              </a:ext>
            </a:extLst>
          </p:cNvPr>
          <p:cNvSpPr/>
          <p:nvPr/>
        </p:nvSpPr>
        <p:spPr>
          <a:xfrm>
            <a:off x="9326708" y="1738647"/>
            <a:ext cx="347730" cy="5113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0FA4DCEE-B313-4520-B587-C2BB766B17EB}"/>
              </a:ext>
            </a:extLst>
          </p:cNvPr>
          <p:cNvSpPr/>
          <p:nvPr/>
        </p:nvSpPr>
        <p:spPr>
          <a:xfrm>
            <a:off x="9873078" y="1685571"/>
            <a:ext cx="1622738"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分析与展示</a:t>
            </a:r>
          </a:p>
        </p:txBody>
      </p:sp>
      <p:sp>
        <p:nvSpPr>
          <p:cNvPr id="32" name="矩形: 圆角 31">
            <a:extLst>
              <a:ext uri="{FF2B5EF4-FFF2-40B4-BE49-F238E27FC236}">
                <a16:creationId xmlns:a16="http://schemas.microsoft.com/office/drawing/2014/main" id="{894924F5-DF27-484A-883F-46F19F1ED1C1}"/>
              </a:ext>
            </a:extLst>
          </p:cNvPr>
          <p:cNvSpPr/>
          <p:nvPr/>
        </p:nvSpPr>
        <p:spPr>
          <a:xfrm>
            <a:off x="9873078" y="2765738"/>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Hive</a:t>
            </a:r>
            <a:endParaRPr lang="zh-CN" altLang="en-US" dirty="0"/>
          </a:p>
        </p:txBody>
      </p:sp>
      <p:cxnSp>
        <p:nvCxnSpPr>
          <p:cNvPr id="33" name="直接连接符 32">
            <a:extLst>
              <a:ext uri="{FF2B5EF4-FFF2-40B4-BE49-F238E27FC236}">
                <a16:creationId xmlns:a16="http://schemas.microsoft.com/office/drawing/2014/main" id="{E2712DB6-F45E-4E99-9009-7FF266EEA402}"/>
              </a:ext>
            </a:extLst>
          </p:cNvPr>
          <p:cNvCxnSpPr>
            <a:cxnSpLocks/>
            <a:stCxn id="32" idx="0"/>
            <a:endCxn id="31" idx="2"/>
          </p:cNvCxnSpPr>
          <p:nvPr/>
        </p:nvCxnSpPr>
        <p:spPr>
          <a:xfrm flipV="1">
            <a:off x="10684447" y="2303089"/>
            <a:ext cx="0" cy="4626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0970F78F-D55A-467D-B739-5F68DD2A23DE}"/>
              </a:ext>
            </a:extLst>
          </p:cNvPr>
          <p:cNvPicPr>
            <a:picLocks noChangeAspect="1"/>
          </p:cNvPicPr>
          <p:nvPr/>
        </p:nvPicPr>
        <p:blipFill>
          <a:blip r:embed="rId3"/>
          <a:stretch>
            <a:fillRect/>
          </a:stretch>
        </p:blipFill>
        <p:spPr>
          <a:xfrm>
            <a:off x="212013" y="4234782"/>
            <a:ext cx="2539810" cy="1474381"/>
          </a:xfrm>
          <a:prstGeom prst="rect">
            <a:avLst/>
          </a:prstGeom>
        </p:spPr>
      </p:pic>
      <p:sp>
        <p:nvSpPr>
          <p:cNvPr id="39" name="文本框 38">
            <a:extLst>
              <a:ext uri="{FF2B5EF4-FFF2-40B4-BE49-F238E27FC236}">
                <a16:creationId xmlns:a16="http://schemas.microsoft.com/office/drawing/2014/main" id="{FDFDD0A9-26F9-4E67-B27F-90AD94F6A393}"/>
              </a:ext>
            </a:extLst>
          </p:cNvPr>
          <p:cNvSpPr txBox="1"/>
          <p:nvPr/>
        </p:nvSpPr>
        <p:spPr>
          <a:xfrm>
            <a:off x="620143" y="5787137"/>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非结构化语料</a:t>
            </a:r>
          </a:p>
        </p:txBody>
      </p:sp>
      <p:pic>
        <p:nvPicPr>
          <p:cNvPr id="41" name="图片 40">
            <a:extLst>
              <a:ext uri="{FF2B5EF4-FFF2-40B4-BE49-F238E27FC236}">
                <a16:creationId xmlns:a16="http://schemas.microsoft.com/office/drawing/2014/main" id="{F32049C8-D6B1-4FC6-9591-69D4EF8943EF}"/>
              </a:ext>
            </a:extLst>
          </p:cNvPr>
          <p:cNvPicPr>
            <a:picLocks noChangeAspect="1"/>
          </p:cNvPicPr>
          <p:nvPr/>
        </p:nvPicPr>
        <p:blipFill>
          <a:blip r:embed="rId4"/>
          <a:stretch>
            <a:fillRect/>
          </a:stretch>
        </p:blipFill>
        <p:spPr>
          <a:xfrm>
            <a:off x="2834136" y="4462044"/>
            <a:ext cx="2029311" cy="692936"/>
          </a:xfrm>
          <a:prstGeom prst="rect">
            <a:avLst/>
          </a:prstGeom>
        </p:spPr>
      </p:pic>
      <p:sp>
        <p:nvSpPr>
          <p:cNvPr id="42" name="文本框 41">
            <a:extLst>
              <a:ext uri="{FF2B5EF4-FFF2-40B4-BE49-F238E27FC236}">
                <a16:creationId xmlns:a16="http://schemas.microsoft.com/office/drawing/2014/main" id="{F84823DA-6507-4EEC-9B9A-C223D0E32F3C}"/>
              </a:ext>
            </a:extLst>
          </p:cNvPr>
          <p:cNvSpPr txBox="1"/>
          <p:nvPr/>
        </p:nvSpPr>
        <p:spPr>
          <a:xfrm>
            <a:off x="3583278" y="5787137"/>
            <a:ext cx="697627"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分词</a:t>
            </a:r>
          </a:p>
        </p:txBody>
      </p:sp>
      <p:pic>
        <p:nvPicPr>
          <p:cNvPr id="44" name="图片 43">
            <a:extLst>
              <a:ext uri="{FF2B5EF4-FFF2-40B4-BE49-F238E27FC236}">
                <a16:creationId xmlns:a16="http://schemas.microsoft.com/office/drawing/2014/main" id="{D05D1850-E220-4FB8-BE1F-A809CCAEB899}"/>
              </a:ext>
            </a:extLst>
          </p:cNvPr>
          <p:cNvPicPr>
            <a:picLocks noChangeAspect="1"/>
          </p:cNvPicPr>
          <p:nvPr/>
        </p:nvPicPr>
        <p:blipFill>
          <a:blip r:embed="rId5"/>
          <a:stretch>
            <a:fillRect/>
          </a:stretch>
        </p:blipFill>
        <p:spPr>
          <a:xfrm>
            <a:off x="7419448" y="4315354"/>
            <a:ext cx="1788348" cy="986317"/>
          </a:xfrm>
          <a:prstGeom prst="rect">
            <a:avLst/>
          </a:prstGeom>
        </p:spPr>
      </p:pic>
      <p:sp>
        <p:nvSpPr>
          <p:cNvPr id="45" name="文本框 44">
            <a:extLst>
              <a:ext uri="{FF2B5EF4-FFF2-40B4-BE49-F238E27FC236}">
                <a16:creationId xmlns:a16="http://schemas.microsoft.com/office/drawing/2014/main" id="{6BA6E615-2781-4B3D-946B-9A413CA85506}"/>
              </a:ext>
            </a:extLst>
          </p:cNvPr>
          <p:cNvSpPr txBox="1"/>
          <p:nvPr/>
        </p:nvSpPr>
        <p:spPr>
          <a:xfrm>
            <a:off x="7708328" y="5807387"/>
            <a:ext cx="1210588"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词频统计</a:t>
            </a:r>
          </a:p>
        </p:txBody>
      </p:sp>
      <p:pic>
        <p:nvPicPr>
          <p:cNvPr id="49" name="图片 48">
            <a:extLst>
              <a:ext uri="{FF2B5EF4-FFF2-40B4-BE49-F238E27FC236}">
                <a16:creationId xmlns:a16="http://schemas.microsoft.com/office/drawing/2014/main" id="{4975D5EA-2EB0-47EC-BBA5-8D5FA2E44BC1}"/>
              </a:ext>
            </a:extLst>
          </p:cNvPr>
          <p:cNvPicPr>
            <a:picLocks noChangeAspect="1"/>
          </p:cNvPicPr>
          <p:nvPr/>
        </p:nvPicPr>
        <p:blipFill>
          <a:blip r:embed="rId6"/>
          <a:stretch>
            <a:fillRect/>
          </a:stretch>
        </p:blipFill>
        <p:spPr>
          <a:xfrm>
            <a:off x="9635886" y="4234782"/>
            <a:ext cx="2158105" cy="1117898"/>
          </a:xfrm>
          <a:prstGeom prst="rect">
            <a:avLst/>
          </a:prstGeom>
        </p:spPr>
      </p:pic>
      <p:sp>
        <p:nvSpPr>
          <p:cNvPr id="51" name="文本框 50">
            <a:extLst>
              <a:ext uri="{FF2B5EF4-FFF2-40B4-BE49-F238E27FC236}">
                <a16:creationId xmlns:a16="http://schemas.microsoft.com/office/drawing/2014/main" id="{4312B0DC-ABC7-4E70-938C-48E44176DD55}"/>
              </a:ext>
            </a:extLst>
          </p:cNvPr>
          <p:cNvSpPr txBox="1"/>
          <p:nvPr/>
        </p:nvSpPr>
        <p:spPr>
          <a:xfrm>
            <a:off x="10109644" y="5785653"/>
            <a:ext cx="1210588"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结果展示</a:t>
            </a:r>
          </a:p>
        </p:txBody>
      </p:sp>
      <p:pic>
        <p:nvPicPr>
          <p:cNvPr id="7" name="Picture 2">
            <a:extLst>
              <a:ext uri="{FF2B5EF4-FFF2-40B4-BE49-F238E27FC236}">
                <a16:creationId xmlns:a16="http://schemas.microsoft.com/office/drawing/2014/main" id="{CD9458D3-2555-4633-B386-9841AB491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7579" y="4074254"/>
            <a:ext cx="1723549" cy="1634909"/>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626FF566-CE1B-4535-8353-8A2D4C199C51}"/>
              </a:ext>
            </a:extLst>
          </p:cNvPr>
          <p:cNvSpPr txBox="1"/>
          <p:nvPr/>
        </p:nvSpPr>
        <p:spPr>
          <a:xfrm>
            <a:off x="5520491" y="5787137"/>
            <a:ext cx="885179"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HDFS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圆角 36">
            <a:extLst>
              <a:ext uri="{FF2B5EF4-FFF2-40B4-BE49-F238E27FC236}">
                <a16:creationId xmlns:a16="http://schemas.microsoft.com/office/drawing/2014/main" id="{60D63C33-699F-4329-BE97-83FEB65C056F}"/>
              </a:ext>
            </a:extLst>
          </p:cNvPr>
          <p:cNvSpPr/>
          <p:nvPr/>
        </p:nvSpPr>
        <p:spPr>
          <a:xfrm>
            <a:off x="2942348" y="1678957"/>
            <a:ext cx="1622738" cy="617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数据处理</a:t>
            </a:r>
          </a:p>
        </p:txBody>
      </p:sp>
      <p:sp>
        <p:nvSpPr>
          <p:cNvPr id="40" name="箭头: 右 39">
            <a:extLst>
              <a:ext uri="{FF2B5EF4-FFF2-40B4-BE49-F238E27FC236}">
                <a16:creationId xmlns:a16="http://schemas.microsoft.com/office/drawing/2014/main" id="{F67B93B9-6CFF-421F-B38B-09B48F511A04}"/>
              </a:ext>
            </a:extLst>
          </p:cNvPr>
          <p:cNvSpPr/>
          <p:nvPr/>
        </p:nvSpPr>
        <p:spPr>
          <a:xfrm>
            <a:off x="4689582" y="1732033"/>
            <a:ext cx="347730" cy="5113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圆角 42">
            <a:extLst>
              <a:ext uri="{FF2B5EF4-FFF2-40B4-BE49-F238E27FC236}">
                <a16:creationId xmlns:a16="http://schemas.microsoft.com/office/drawing/2014/main" id="{0899F6FF-7428-4247-AAF9-48D6DA3EEBB1}"/>
              </a:ext>
            </a:extLst>
          </p:cNvPr>
          <p:cNvSpPr/>
          <p:nvPr/>
        </p:nvSpPr>
        <p:spPr>
          <a:xfrm>
            <a:off x="2942348" y="2770972"/>
            <a:ext cx="1622738" cy="617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数据清洗</a:t>
            </a:r>
          </a:p>
        </p:txBody>
      </p:sp>
      <p:cxnSp>
        <p:nvCxnSpPr>
          <p:cNvPr id="46" name="直接连接符 45">
            <a:extLst>
              <a:ext uri="{FF2B5EF4-FFF2-40B4-BE49-F238E27FC236}">
                <a16:creationId xmlns:a16="http://schemas.microsoft.com/office/drawing/2014/main" id="{BCADA739-5024-4113-A20B-DB32681A6DFA}"/>
              </a:ext>
            </a:extLst>
          </p:cNvPr>
          <p:cNvCxnSpPr>
            <a:cxnSpLocks/>
            <a:stCxn id="43" idx="0"/>
            <a:endCxn id="37" idx="2"/>
          </p:cNvCxnSpPr>
          <p:nvPr/>
        </p:nvCxnSpPr>
        <p:spPr>
          <a:xfrm flipV="1">
            <a:off x="3753717" y="2296475"/>
            <a:ext cx="0" cy="4744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111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54eb24d3-d5be-4129-a1d7-c0c71d6c1976"/>
  <p:tag name="COMMONDATA" val="eyJoZGlkIjoiZDc1ODQ0ODc1NjUyMzJjZjdmNzUwNDhjNTNmOGQyNDc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1019</Words>
  <Application>Microsoft Office PowerPoint</Application>
  <PresentationFormat>宽屏</PresentationFormat>
  <Paragraphs>184</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22</vt:i4>
      </vt:variant>
    </vt:vector>
  </HeadingPairs>
  <TitlesOfParts>
    <vt:vector size="31" baseType="lpstr">
      <vt:lpstr>-apple-system</vt:lpstr>
      <vt:lpstr>OracleSansVF</vt:lpstr>
      <vt:lpstr>等线</vt:lpstr>
      <vt:lpstr>微软雅黑</vt:lpstr>
      <vt:lpstr>Arial</vt:lpstr>
      <vt:lpstr>Times New Roman</vt:lpstr>
      <vt:lpstr>自定义设计方案</vt:lpstr>
      <vt:lpstr>1_自定义设计方案</vt:lpstr>
      <vt:lpstr>1_OfficePLUS</vt:lpstr>
      <vt:lpstr>PowerPoint 演示文稿</vt:lpstr>
      <vt:lpstr>PowerPoint 演示文稿</vt:lpstr>
      <vt:lpstr>PowerPoint 演示文稿</vt:lpstr>
      <vt:lpstr>1    背景介绍</vt:lpstr>
      <vt:lpstr>1    背景介绍</vt:lpstr>
      <vt:lpstr>PowerPoint 演示文稿</vt:lpstr>
      <vt:lpstr>2    任务分工</vt:lpstr>
      <vt:lpstr>PowerPoint 演示文稿</vt:lpstr>
      <vt:lpstr>3    架构设计</vt:lpstr>
      <vt:lpstr>PowerPoint 演示文稿</vt:lpstr>
      <vt:lpstr>3    架构设计</vt:lpstr>
      <vt:lpstr>3    架构设计</vt:lpstr>
      <vt:lpstr>PowerPoint 演示文稿</vt:lpstr>
      <vt:lpstr>4    数据采集</vt:lpstr>
      <vt:lpstr>4    数据采集</vt:lpstr>
      <vt:lpstr>4    数据采集</vt:lpstr>
      <vt:lpstr>PowerPoint 演示文稿</vt:lpstr>
      <vt:lpstr>5    数据处理</vt:lpstr>
      <vt:lpstr>PowerPoint 演示文稿</vt:lpstr>
      <vt:lpstr>7    算法开发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田 振宇</dc:creator>
  <cp:keywords>51PPT模板网</cp:keywords>
  <cp:lastModifiedBy>孙 辉泽</cp:lastModifiedBy>
  <cp:revision>320</cp:revision>
  <dcterms:created xsi:type="dcterms:W3CDTF">2018-12-09T14:29:00Z</dcterms:created>
  <dcterms:modified xsi:type="dcterms:W3CDTF">2023-05-15T09:09:53Z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25FFDA0ADDF0418C91E0A22632B62D0C_12</vt:lpwstr>
  </property>
  <property fmtid="{D5CDD505-2E9C-101B-9397-08002B2CF9AE}" pid="12" name="KSOProductBuildVer">
    <vt:lpwstr>2052-11.1.0.14036</vt:lpwstr>
  </property>
</Properties>
</file>